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Inter Bold" charset="1" panose="020B0802030000000004"/>
      <p:regular r:id="rId15"/>
    </p:embeddedFont>
    <p:embeddedFont>
      <p:font typeface="Open Sans" charset="1" panose="020B0606030504020204"/>
      <p:regular r:id="rId16"/>
    </p:embeddedFont>
    <p:embeddedFont>
      <p:font typeface="Open Sans Bold" charset="1" panose="020B0806030504020204"/>
      <p:regular r:id="rId17"/>
    </p:embeddedFont>
    <p:embeddedFont>
      <p:font typeface="Open Sans Bold Italics" charset="1" panose="020B0806030504020204"/>
      <p:regular r:id="rId18"/>
    </p:embeddedFont>
    <p:embeddedFont>
      <p:font typeface="Poppins Bold Italics" charset="1" panose="00000800000000000000"/>
      <p:regular r:id="rId19"/>
    </p:embeddedFont>
    <p:embeddedFont>
      <p:font typeface="Poppins Medium Italics" charset="1" panose="000006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0.png" Type="http://schemas.openxmlformats.org/officeDocument/2006/relationships/image"/><Relationship Id="rId8" Target="../media/image17.jpeg" Type="http://schemas.openxmlformats.org/officeDocument/2006/relationships/image"/><Relationship Id="rId9" Target="mailto:info@foca.on.ca"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png" Type="http://schemas.openxmlformats.org/officeDocument/2006/relationships/image"/><Relationship Id="rId12" Target="../media/image4.svg" Type="http://schemas.openxmlformats.org/officeDocument/2006/relationships/image"/><Relationship Id="rId13" Target="../media/image5.png" Type="http://schemas.openxmlformats.org/officeDocument/2006/relationships/image"/><Relationship Id="rId14" Target="../media/image32.jpeg" Type="http://schemas.openxmlformats.org/officeDocument/2006/relationships/image"/><Relationship Id="rId15" Target="../media/image33.jpeg" Type="http://schemas.openxmlformats.org/officeDocument/2006/relationships/image"/><Relationship Id="rId16" Target="../media/image20.png" Type="http://schemas.openxmlformats.org/officeDocument/2006/relationships/image"/><Relationship Id="rId2" Target="../media/image23.jpe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53525" y="0"/>
            <a:ext cx="9144000" cy="10287000"/>
            <a:chOff x="0" y="0"/>
            <a:chExt cx="5370413" cy="6041715"/>
          </a:xfrm>
        </p:grpSpPr>
        <p:sp>
          <p:nvSpPr>
            <p:cNvPr name="Freeform 3" id="3"/>
            <p:cNvSpPr/>
            <p:nvPr/>
          </p:nvSpPr>
          <p:spPr>
            <a:xfrm flipH="false" flipV="false" rot="0">
              <a:off x="0" y="0"/>
              <a:ext cx="5370413" cy="6041715"/>
            </a:xfrm>
            <a:custGeom>
              <a:avLst/>
              <a:gdLst/>
              <a:ahLst/>
              <a:cxnLst/>
              <a:rect r="r" b="b" t="t" l="l"/>
              <a:pathLst>
                <a:path h="6041715" w="5370413">
                  <a:moveTo>
                    <a:pt x="5370413" y="0"/>
                  </a:moveTo>
                  <a:lnTo>
                    <a:pt x="5370413" y="6041715"/>
                  </a:lnTo>
                  <a:cubicBezTo>
                    <a:pt x="3580275" y="4027810"/>
                    <a:pt x="1790138" y="2013905"/>
                    <a:pt x="0" y="0"/>
                  </a:cubicBezTo>
                  <a:lnTo>
                    <a:pt x="5370413" y="0"/>
                  </a:lnTo>
                  <a:close/>
                </a:path>
              </a:pathLst>
            </a:custGeom>
            <a:solidFill>
              <a:srgbClr val="FFFFFF"/>
            </a:solidFill>
          </p:spPr>
        </p:sp>
        <p:sp>
          <p:nvSpPr>
            <p:cNvPr name="Freeform 4" id="4"/>
            <p:cNvSpPr/>
            <p:nvPr/>
          </p:nvSpPr>
          <p:spPr>
            <a:xfrm flipH="false" flipV="false" rot="0">
              <a:off x="0" y="0"/>
              <a:ext cx="5370413" cy="6041715"/>
            </a:xfrm>
            <a:custGeom>
              <a:avLst/>
              <a:gdLst/>
              <a:ahLst/>
              <a:cxnLst/>
              <a:rect r="r" b="b" t="t" l="l"/>
              <a:pathLst>
                <a:path h="6041715" w="5370413">
                  <a:moveTo>
                    <a:pt x="5370413" y="0"/>
                  </a:moveTo>
                  <a:lnTo>
                    <a:pt x="5370413" y="6041715"/>
                  </a:lnTo>
                  <a:cubicBezTo>
                    <a:pt x="3580275" y="4027810"/>
                    <a:pt x="1790138" y="2013905"/>
                    <a:pt x="0" y="0"/>
                  </a:cubicBezTo>
                  <a:lnTo>
                    <a:pt x="5370413" y="0"/>
                  </a:lnTo>
                  <a:close/>
                </a:path>
              </a:pathLst>
            </a:custGeom>
            <a:blipFill>
              <a:blip r:embed="rId2"/>
              <a:stretch>
                <a:fillRect l="-14745" t="-46833" r="-66960" b="0"/>
              </a:stretch>
            </a:blipFill>
          </p:spPr>
        </p:sp>
      </p:grpSp>
      <p:grpSp>
        <p:nvGrpSpPr>
          <p:cNvPr name="Group 5" id="5"/>
          <p:cNvGrpSpPr>
            <a:grpSpLocks noChangeAspect="true"/>
          </p:cNvGrpSpPr>
          <p:nvPr/>
        </p:nvGrpSpPr>
        <p:grpSpPr>
          <a:xfrm rot="0">
            <a:off x="11017865" y="2935875"/>
            <a:ext cx="5619933" cy="6322425"/>
            <a:chOff x="0" y="0"/>
            <a:chExt cx="5370413" cy="6041715"/>
          </a:xfrm>
        </p:grpSpPr>
        <p:sp>
          <p:nvSpPr>
            <p:cNvPr name="Freeform 6" id="6"/>
            <p:cNvSpPr/>
            <p:nvPr/>
          </p:nvSpPr>
          <p:spPr>
            <a:xfrm flipH="false" flipV="false" rot="0">
              <a:off x="0" y="0"/>
              <a:ext cx="5370413" cy="6041715"/>
            </a:xfrm>
            <a:custGeom>
              <a:avLst/>
              <a:gdLst/>
              <a:ahLst/>
              <a:cxnLst/>
              <a:rect r="r" b="b" t="t" l="l"/>
              <a:pathLst>
                <a:path h="6041715" w="5370413">
                  <a:moveTo>
                    <a:pt x="0" y="6041715"/>
                  </a:moveTo>
                  <a:lnTo>
                    <a:pt x="0" y="0"/>
                  </a:lnTo>
                  <a:cubicBezTo>
                    <a:pt x="1790138" y="2013905"/>
                    <a:pt x="3580275" y="4027810"/>
                    <a:pt x="5370413" y="6041715"/>
                  </a:cubicBezTo>
                  <a:lnTo>
                    <a:pt x="0" y="6041715"/>
                  </a:lnTo>
                  <a:close/>
                </a:path>
              </a:pathLst>
            </a:custGeom>
            <a:solidFill>
              <a:srgbClr val="FFFFFF"/>
            </a:solidFill>
          </p:spPr>
        </p:sp>
        <p:sp>
          <p:nvSpPr>
            <p:cNvPr name="Freeform 7" id="7"/>
            <p:cNvSpPr/>
            <p:nvPr/>
          </p:nvSpPr>
          <p:spPr>
            <a:xfrm flipH="false" flipV="false" rot="0">
              <a:off x="0" y="0"/>
              <a:ext cx="5370413" cy="6041715"/>
            </a:xfrm>
            <a:custGeom>
              <a:avLst/>
              <a:gdLst/>
              <a:ahLst/>
              <a:cxnLst/>
              <a:rect r="r" b="b" t="t" l="l"/>
              <a:pathLst>
                <a:path h="6041715" w="5370413">
                  <a:moveTo>
                    <a:pt x="0" y="6041715"/>
                  </a:moveTo>
                  <a:lnTo>
                    <a:pt x="0" y="0"/>
                  </a:lnTo>
                  <a:cubicBezTo>
                    <a:pt x="1790138" y="2013905"/>
                    <a:pt x="3580275" y="4027810"/>
                    <a:pt x="5370413" y="6041715"/>
                  </a:cubicBezTo>
                  <a:lnTo>
                    <a:pt x="0" y="6041715"/>
                  </a:lnTo>
                  <a:close/>
                </a:path>
              </a:pathLst>
            </a:custGeom>
            <a:blipFill>
              <a:blip r:embed="rId3"/>
              <a:stretch>
                <a:fillRect l="-65114" t="-9703" r="0" b="-239"/>
              </a:stretch>
            </a:blipFill>
          </p:spPr>
        </p:sp>
      </p:grpSp>
      <p:grpSp>
        <p:nvGrpSpPr>
          <p:cNvPr name="Group 8" id="8"/>
          <p:cNvGrpSpPr/>
          <p:nvPr/>
        </p:nvGrpSpPr>
        <p:grpSpPr>
          <a:xfrm rot="0">
            <a:off x="1751551" y="2484919"/>
            <a:ext cx="3298871" cy="560566"/>
            <a:chOff x="0" y="0"/>
            <a:chExt cx="868839" cy="147639"/>
          </a:xfrm>
        </p:grpSpPr>
        <p:sp>
          <p:nvSpPr>
            <p:cNvPr name="Freeform 9" id="9"/>
            <p:cNvSpPr/>
            <p:nvPr/>
          </p:nvSpPr>
          <p:spPr>
            <a:xfrm flipH="false" flipV="false" rot="0">
              <a:off x="0" y="0"/>
              <a:ext cx="868839" cy="147639"/>
            </a:xfrm>
            <a:custGeom>
              <a:avLst/>
              <a:gdLst/>
              <a:ahLst/>
              <a:cxnLst/>
              <a:rect r="r" b="b" t="t" l="l"/>
              <a:pathLst>
                <a:path h="147639" w="868839">
                  <a:moveTo>
                    <a:pt x="0" y="0"/>
                  </a:moveTo>
                  <a:lnTo>
                    <a:pt x="868839" y="0"/>
                  </a:lnTo>
                  <a:lnTo>
                    <a:pt x="868839" y="147639"/>
                  </a:lnTo>
                  <a:lnTo>
                    <a:pt x="0" y="147639"/>
                  </a:lnTo>
                  <a:close/>
                </a:path>
              </a:pathLst>
            </a:custGeom>
            <a:solidFill>
              <a:srgbClr val="CE8B3D"/>
            </a:solidFill>
          </p:spPr>
        </p:sp>
        <p:sp>
          <p:nvSpPr>
            <p:cNvPr name="TextBox 10" id="10"/>
            <p:cNvSpPr txBox="true"/>
            <p:nvPr/>
          </p:nvSpPr>
          <p:spPr>
            <a:xfrm>
              <a:off x="0" y="-38100"/>
              <a:ext cx="868839" cy="185739"/>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751551" y="8087979"/>
            <a:ext cx="1245141" cy="47625"/>
            <a:chOff x="0" y="0"/>
            <a:chExt cx="327938" cy="12543"/>
          </a:xfrm>
        </p:grpSpPr>
        <p:sp>
          <p:nvSpPr>
            <p:cNvPr name="Freeform 12" id="12"/>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13" id="13"/>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8966379" y="1719821"/>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9153525" y="8617027"/>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751551" y="547041"/>
            <a:ext cx="1957911" cy="1614028"/>
          </a:xfrm>
          <a:custGeom>
            <a:avLst/>
            <a:gdLst/>
            <a:ahLst/>
            <a:cxnLst/>
            <a:rect r="r" b="b" t="t" l="l"/>
            <a:pathLst>
              <a:path h="1614028" w="1957911">
                <a:moveTo>
                  <a:pt x="0" y="0"/>
                </a:moveTo>
                <a:lnTo>
                  <a:pt x="1957911" y="0"/>
                </a:lnTo>
                <a:lnTo>
                  <a:pt x="1957911" y="1614028"/>
                </a:lnTo>
                <a:lnTo>
                  <a:pt x="0" y="1614028"/>
                </a:lnTo>
                <a:lnTo>
                  <a:pt x="0" y="0"/>
                </a:lnTo>
                <a:close/>
              </a:path>
            </a:pathLst>
          </a:custGeom>
          <a:blipFill>
            <a:blip r:embed="rId6"/>
            <a:stretch>
              <a:fillRect l="0" t="0" r="0" b="0"/>
            </a:stretch>
          </a:blipFill>
        </p:spPr>
      </p:sp>
      <p:sp>
        <p:nvSpPr>
          <p:cNvPr name="TextBox 17" id="17"/>
          <p:cNvSpPr txBox="true"/>
          <p:nvPr/>
        </p:nvSpPr>
        <p:spPr>
          <a:xfrm rot="0">
            <a:off x="1751551" y="3140735"/>
            <a:ext cx="9180589" cy="1567198"/>
          </a:xfrm>
          <a:prstGeom prst="rect">
            <a:avLst/>
          </a:prstGeom>
        </p:spPr>
        <p:txBody>
          <a:bodyPr anchor="t" rtlCol="false" tIns="0" lIns="0" bIns="0" rIns="0">
            <a:spAutoFit/>
          </a:bodyPr>
          <a:lstStyle/>
          <a:p>
            <a:pPr algn="l">
              <a:lnSpc>
                <a:spcPts val="12844"/>
              </a:lnSpc>
              <a:spcBef>
                <a:spcPct val="0"/>
              </a:spcBef>
            </a:pPr>
            <a:r>
              <a:rPr lang="en-US" b="true" sz="9174">
                <a:solidFill>
                  <a:srgbClr val="201E1E"/>
                </a:solidFill>
                <a:latin typeface="Inter Bold"/>
                <a:ea typeface="Inter Bold"/>
                <a:cs typeface="Inter Bold"/>
                <a:sym typeface="Inter Bold"/>
              </a:rPr>
              <a:t>ASSOCIATION</a:t>
            </a:r>
          </a:p>
        </p:txBody>
      </p:sp>
      <p:sp>
        <p:nvSpPr>
          <p:cNvPr name="TextBox 18" id="18"/>
          <p:cNvSpPr txBox="true"/>
          <p:nvPr/>
        </p:nvSpPr>
        <p:spPr>
          <a:xfrm rot="0">
            <a:off x="1751551" y="4375708"/>
            <a:ext cx="9180589" cy="1873914"/>
          </a:xfrm>
          <a:prstGeom prst="rect">
            <a:avLst/>
          </a:prstGeom>
        </p:spPr>
        <p:txBody>
          <a:bodyPr anchor="t" rtlCol="false" tIns="0" lIns="0" bIns="0" rIns="0">
            <a:spAutoFit/>
          </a:bodyPr>
          <a:lstStyle/>
          <a:p>
            <a:pPr algn="l">
              <a:lnSpc>
                <a:spcPts val="15363"/>
              </a:lnSpc>
              <a:spcBef>
                <a:spcPct val="0"/>
              </a:spcBef>
            </a:pPr>
            <a:r>
              <a:rPr lang="en-US" b="true" sz="10973">
                <a:solidFill>
                  <a:srgbClr val="CE8B3D"/>
                </a:solidFill>
                <a:latin typeface="Inter Bold"/>
                <a:ea typeface="Inter Bold"/>
                <a:cs typeface="Inter Bold"/>
                <a:sym typeface="Inter Bold"/>
              </a:rPr>
              <a:t>PROFILE</a:t>
            </a:r>
          </a:p>
        </p:txBody>
      </p:sp>
      <p:sp>
        <p:nvSpPr>
          <p:cNvPr name="TextBox 19" id="19"/>
          <p:cNvSpPr txBox="true"/>
          <p:nvPr/>
        </p:nvSpPr>
        <p:spPr>
          <a:xfrm rot="0">
            <a:off x="1751551" y="2656692"/>
            <a:ext cx="3298871" cy="198120"/>
          </a:xfrm>
          <a:prstGeom prst="rect">
            <a:avLst/>
          </a:prstGeom>
        </p:spPr>
        <p:txBody>
          <a:bodyPr anchor="t" rtlCol="false" tIns="0" lIns="0" bIns="0" rIns="0">
            <a:spAutoFit/>
          </a:bodyPr>
          <a:lstStyle/>
          <a:p>
            <a:pPr algn="ctr">
              <a:lnSpc>
                <a:spcPts val="1680"/>
              </a:lnSpc>
              <a:spcBef>
                <a:spcPct val="0"/>
              </a:spcBef>
            </a:pPr>
            <a:r>
              <a:rPr lang="en-US" sz="1200" spc="328">
                <a:solidFill>
                  <a:srgbClr val="FFFFFF"/>
                </a:solidFill>
                <a:latin typeface="Open Sans"/>
                <a:ea typeface="Open Sans"/>
                <a:cs typeface="Open Sans"/>
                <a:sym typeface="Open Sans"/>
              </a:rPr>
              <a:t>OVERVIEW PRESENTATION</a:t>
            </a:r>
          </a:p>
        </p:txBody>
      </p:sp>
      <p:sp>
        <p:nvSpPr>
          <p:cNvPr name="TextBox 20" id="20"/>
          <p:cNvSpPr txBox="true"/>
          <p:nvPr/>
        </p:nvSpPr>
        <p:spPr>
          <a:xfrm rot="0">
            <a:off x="1751551" y="6947519"/>
            <a:ext cx="7714984" cy="816610"/>
          </a:xfrm>
          <a:prstGeom prst="rect">
            <a:avLst/>
          </a:prstGeom>
        </p:spPr>
        <p:txBody>
          <a:bodyPr anchor="t" rtlCol="false" tIns="0" lIns="0" bIns="0" rIns="0">
            <a:spAutoFit/>
          </a:bodyPr>
          <a:lstStyle/>
          <a:p>
            <a:pPr algn="l">
              <a:lnSpc>
                <a:spcPts val="2239"/>
              </a:lnSpc>
              <a:spcBef>
                <a:spcPct val="0"/>
              </a:spcBef>
            </a:pPr>
            <a:r>
              <a:rPr lang="en-US" sz="1599">
                <a:solidFill>
                  <a:srgbClr val="201E1E"/>
                </a:solidFill>
                <a:latin typeface="Open Sans"/>
                <a:ea typeface="Open Sans"/>
                <a:cs typeface="Open Sans"/>
                <a:sym typeface="Open Sans"/>
              </a:rPr>
              <a:t>Our membership represents Ontario’s 250,000+ waterfront property owners through cottage associations, road associations and individual supporters, whether seasonal or year-round residents of their rural communities.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7822553" y="8135882"/>
            <a:ext cx="930895" cy="92940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070A2"/>
            </a:solidFill>
          </p:spPr>
        </p:sp>
      </p:grpSp>
      <p:grpSp>
        <p:nvGrpSpPr>
          <p:cNvPr name="Group 4" id="4"/>
          <p:cNvGrpSpPr/>
          <p:nvPr/>
        </p:nvGrpSpPr>
        <p:grpSpPr>
          <a:xfrm rot="0">
            <a:off x="0" y="5143500"/>
            <a:ext cx="6476186" cy="5143500"/>
            <a:chOff x="0" y="0"/>
            <a:chExt cx="1705662" cy="1354667"/>
          </a:xfrm>
        </p:grpSpPr>
        <p:sp>
          <p:nvSpPr>
            <p:cNvPr name="Freeform 5" id="5"/>
            <p:cNvSpPr/>
            <p:nvPr/>
          </p:nvSpPr>
          <p:spPr>
            <a:xfrm flipH="false" flipV="false" rot="0">
              <a:off x="0" y="0"/>
              <a:ext cx="1705662" cy="1354667"/>
            </a:xfrm>
            <a:custGeom>
              <a:avLst/>
              <a:gdLst/>
              <a:ahLst/>
              <a:cxnLst/>
              <a:rect r="r" b="b" t="t" l="l"/>
              <a:pathLst>
                <a:path h="1354667" w="1705662">
                  <a:moveTo>
                    <a:pt x="0" y="0"/>
                  </a:moveTo>
                  <a:lnTo>
                    <a:pt x="1705662" y="0"/>
                  </a:lnTo>
                  <a:lnTo>
                    <a:pt x="1705662" y="1354667"/>
                  </a:lnTo>
                  <a:lnTo>
                    <a:pt x="0" y="1354667"/>
                  </a:lnTo>
                  <a:close/>
                </a:path>
              </a:pathLst>
            </a:custGeom>
            <a:solidFill>
              <a:srgbClr val="33A543"/>
            </a:solidFill>
          </p:spPr>
        </p:sp>
        <p:sp>
          <p:nvSpPr>
            <p:cNvPr name="TextBox 6" id="6"/>
            <p:cNvSpPr txBox="true"/>
            <p:nvPr/>
          </p:nvSpPr>
          <p:spPr>
            <a:xfrm>
              <a:off x="0" y="-38100"/>
              <a:ext cx="1705662" cy="1392767"/>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617247" y="2115852"/>
            <a:ext cx="3052189" cy="8171148"/>
            <a:chOff x="0" y="0"/>
            <a:chExt cx="4069585" cy="10894864"/>
          </a:xfrm>
        </p:grpSpPr>
        <p:pic>
          <p:nvPicPr>
            <p:cNvPr name="Picture 8" id="8"/>
            <p:cNvPicPr>
              <a:picLocks noChangeAspect="true"/>
            </p:cNvPicPr>
            <p:nvPr/>
          </p:nvPicPr>
          <p:blipFill>
            <a:blip r:embed="rId2"/>
            <a:srcRect l="19426" t="0" r="24441" b="0"/>
            <a:stretch>
              <a:fillRect/>
            </a:stretch>
          </p:blipFill>
          <p:spPr>
            <a:xfrm flipH="false" flipV="false">
              <a:off x="0" y="0"/>
              <a:ext cx="4069585" cy="10894864"/>
            </a:xfrm>
            <a:prstGeom prst="rect">
              <a:avLst/>
            </a:prstGeom>
          </p:spPr>
        </p:pic>
      </p:grpSp>
      <p:grpSp>
        <p:nvGrpSpPr>
          <p:cNvPr name="Group 9" id="9"/>
          <p:cNvGrpSpPr/>
          <p:nvPr/>
        </p:nvGrpSpPr>
        <p:grpSpPr>
          <a:xfrm rot="0">
            <a:off x="4950091" y="0"/>
            <a:ext cx="3052189" cy="8123523"/>
            <a:chOff x="0" y="0"/>
            <a:chExt cx="4069585" cy="10831364"/>
          </a:xfrm>
        </p:grpSpPr>
        <p:pic>
          <p:nvPicPr>
            <p:cNvPr name="Picture 10" id="10"/>
            <p:cNvPicPr>
              <a:picLocks noChangeAspect="true"/>
            </p:cNvPicPr>
            <p:nvPr/>
          </p:nvPicPr>
          <p:blipFill>
            <a:blip r:embed="rId3"/>
            <a:srcRect l="49842" t="0" r="0" b="0"/>
            <a:stretch>
              <a:fillRect/>
            </a:stretch>
          </p:blipFill>
          <p:spPr>
            <a:xfrm flipH="false" flipV="false">
              <a:off x="0" y="0"/>
              <a:ext cx="4069585" cy="10831364"/>
            </a:xfrm>
            <a:prstGeom prst="rect">
              <a:avLst/>
            </a:prstGeom>
          </p:spPr>
        </p:pic>
      </p:grpSp>
      <p:grpSp>
        <p:nvGrpSpPr>
          <p:cNvPr name="Group 11" id="11"/>
          <p:cNvGrpSpPr/>
          <p:nvPr/>
        </p:nvGrpSpPr>
        <p:grpSpPr>
          <a:xfrm rot="0">
            <a:off x="9384219" y="1448953"/>
            <a:ext cx="1245141" cy="47625"/>
            <a:chOff x="0" y="0"/>
            <a:chExt cx="327938" cy="12543"/>
          </a:xfrm>
        </p:grpSpPr>
        <p:sp>
          <p:nvSpPr>
            <p:cNvPr name="Freeform 12" id="12"/>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13" id="13"/>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7657373" y="8937663"/>
            <a:ext cx="1171762" cy="641273"/>
          </a:xfrm>
          <a:custGeom>
            <a:avLst/>
            <a:gdLst/>
            <a:ahLst/>
            <a:cxnLst/>
            <a:rect r="r" b="b" t="t" l="l"/>
            <a:pathLst>
              <a:path h="641273" w="1171762">
                <a:moveTo>
                  <a:pt x="0" y="0"/>
                </a:moveTo>
                <a:lnTo>
                  <a:pt x="1171762" y="0"/>
                </a:lnTo>
                <a:lnTo>
                  <a:pt x="1171762" y="641274"/>
                </a:lnTo>
                <a:lnTo>
                  <a:pt x="0" y="6412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499973" y="2115852"/>
            <a:ext cx="1171762" cy="641273"/>
          </a:xfrm>
          <a:custGeom>
            <a:avLst/>
            <a:gdLst/>
            <a:ahLst/>
            <a:cxnLst/>
            <a:rect r="r" b="b" t="t" l="l"/>
            <a:pathLst>
              <a:path h="641273" w="1171762">
                <a:moveTo>
                  <a:pt x="0" y="0"/>
                </a:moveTo>
                <a:lnTo>
                  <a:pt x="1171762" y="0"/>
                </a:lnTo>
                <a:lnTo>
                  <a:pt x="1171762" y="641274"/>
                </a:lnTo>
                <a:lnTo>
                  <a:pt x="0" y="6412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9384219" y="1785376"/>
            <a:ext cx="7060975" cy="1874520"/>
          </a:xfrm>
          <a:prstGeom prst="rect">
            <a:avLst/>
          </a:prstGeom>
        </p:spPr>
        <p:txBody>
          <a:bodyPr anchor="t" rtlCol="false" tIns="0" lIns="0" bIns="0" rIns="0">
            <a:spAutoFit/>
          </a:bodyPr>
          <a:lstStyle/>
          <a:p>
            <a:pPr algn="l">
              <a:lnSpc>
                <a:spcPts val="7440"/>
              </a:lnSpc>
            </a:pPr>
            <a:r>
              <a:rPr lang="en-US" sz="6000" b="true">
                <a:solidFill>
                  <a:srgbClr val="000000"/>
                </a:solidFill>
                <a:latin typeface="Inter Bold"/>
                <a:ea typeface="Inter Bold"/>
                <a:cs typeface="Inter Bold"/>
                <a:sym typeface="Inter Bold"/>
              </a:rPr>
              <a:t>INTRODUCTION FROM OUR CEO</a:t>
            </a:r>
          </a:p>
        </p:txBody>
      </p:sp>
      <p:sp>
        <p:nvSpPr>
          <p:cNvPr name="TextBox 17" id="17"/>
          <p:cNvSpPr txBox="true"/>
          <p:nvPr/>
        </p:nvSpPr>
        <p:spPr>
          <a:xfrm rot="0">
            <a:off x="9384219" y="4537685"/>
            <a:ext cx="6826885" cy="1645285"/>
          </a:xfrm>
          <a:prstGeom prst="rect">
            <a:avLst/>
          </a:prstGeom>
        </p:spPr>
        <p:txBody>
          <a:bodyPr anchor="t" rtlCol="false" tIns="0" lIns="0" bIns="0" rIns="0">
            <a:spAutoFit/>
          </a:bodyPr>
          <a:lstStyle/>
          <a:p>
            <a:pPr algn="l">
              <a:lnSpc>
                <a:spcPts val="2239"/>
              </a:lnSpc>
              <a:spcBef>
                <a:spcPct val="0"/>
              </a:spcBef>
            </a:pPr>
            <a:r>
              <a:rPr lang="en-US" sz="1599">
                <a:solidFill>
                  <a:srgbClr val="201E1E"/>
                </a:solidFill>
                <a:latin typeface="Open Sans"/>
                <a:ea typeface="Open Sans"/>
                <a:cs typeface="Open Sans"/>
                <a:sym typeface="Open Sans"/>
              </a:rPr>
              <a:t>As FOCA’s new CEO, I am honored to step into this role and continue the important work of our association. I want to acknowledge the exceptional leadership of my predecessor, whose dedication and vision have been instrumental in shaping FOCA’s success. Terry’s ongoing support during this transition is deeply appreciated, and I am committed to building on the strong foundation they’ve established.</a:t>
            </a:r>
          </a:p>
        </p:txBody>
      </p:sp>
      <p:sp>
        <p:nvSpPr>
          <p:cNvPr name="TextBox 18" id="18"/>
          <p:cNvSpPr txBox="true"/>
          <p:nvPr/>
        </p:nvSpPr>
        <p:spPr>
          <a:xfrm rot="0">
            <a:off x="9384219" y="6364086"/>
            <a:ext cx="6826885" cy="2473960"/>
          </a:xfrm>
          <a:prstGeom prst="rect">
            <a:avLst/>
          </a:prstGeom>
        </p:spPr>
        <p:txBody>
          <a:bodyPr anchor="t" rtlCol="false" tIns="0" lIns="0" bIns="0" rIns="0">
            <a:spAutoFit/>
          </a:bodyPr>
          <a:lstStyle/>
          <a:p>
            <a:pPr algn="l">
              <a:lnSpc>
                <a:spcPts val="2239"/>
              </a:lnSpc>
            </a:pPr>
            <a:r>
              <a:rPr lang="en-US" sz="1599">
                <a:solidFill>
                  <a:srgbClr val="201E1E"/>
                </a:solidFill>
                <a:latin typeface="Open Sans"/>
                <a:ea typeface="Open Sans"/>
                <a:cs typeface="Open Sans"/>
                <a:sym typeface="Open Sans"/>
              </a:rPr>
              <a:t>FOCA is also seeking passionate individuals to join our board of directors. If you’re ready to help shape the future of our association, we encourage you to apply and contribute to our mission.</a:t>
            </a:r>
          </a:p>
          <a:p>
            <a:pPr algn="l">
              <a:lnSpc>
                <a:spcPts val="2239"/>
              </a:lnSpc>
            </a:pPr>
          </a:p>
          <a:p>
            <a:pPr algn="l">
              <a:lnSpc>
                <a:spcPts val="2239"/>
              </a:lnSpc>
            </a:pPr>
            <a:r>
              <a:rPr lang="en-US" sz="1599">
                <a:solidFill>
                  <a:srgbClr val="201E1E"/>
                </a:solidFill>
                <a:latin typeface="Open Sans"/>
                <a:ea typeface="Open Sans"/>
                <a:cs typeface="Open Sans"/>
                <a:sym typeface="Open Sans"/>
              </a:rPr>
              <a:t>As we move forward, we remain dedicated to hearing from and representing our members. Your voices are essential to shaping our work, and we look forward to continuing to build a vibrant and engaged community together. Exciting times are ahead!</a:t>
            </a:r>
          </a:p>
          <a:p>
            <a:pPr algn="l">
              <a:lnSpc>
                <a:spcPts val="2239"/>
              </a:lnSpc>
              <a:spcBef>
                <a:spcPct val="0"/>
              </a:spcBef>
            </a:pPr>
          </a:p>
        </p:txBody>
      </p:sp>
      <p:sp>
        <p:nvSpPr>
          <p:cNvPr name="Freeform 19" id="19"/>
          <p:cNvSpPr/>
          <p:nvPr/>
        </p:nvSpPr>
        <p:spPr>
          <a:xfrm flipH="false" flipV="false" rot="0">
            <a:off x="1028700" y="446533"/>
            <a:ext cx="2050394" cy="469000"/>
          </a:xfrm>
          <a:custGeom>
            <a:avLst/>
            <a:gdLst/>
            <a:ahLst/>
            <a:cxnLst/>
            <a:rect r="r" b="b" t="t" l="l"/>
            <a:pathLst>
              <a:path h="469000" w="2050394">
                <a:moveTo>
                  <a:pt x="0" y="0"/>
                </a:moveTo>
                <a:lnTo>
                  <a:pt x="2050394" y="0"/>
                </a:lnTo>
                <a:lnTo>
                  <a:pt x="2050394" y="468999"/>
                </a:lnTo>
                <a:lnTo>
                  <a:pt x="0" y="468999"/>
                </a:lnTo>
                <a:lnTo>
                  <a:pt x="0" y="0"/>
                </a:lnTo>
                <a:close/>
              </a:path>
            </a:pathLst>
          </a:custGeom>
          <a:blipFill>
            <a:blip r:embed="rId8"/>
            <a:stretch>
              <a:fillRect l="0" t="0" r="-58362"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7822553" y="8135882"/>
            <a:ext cx="930895" cy="92940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CE8B3D"/>
            </a:solidFill>
          </p:spPr>
        </p:sp>
      </p:grpSp>
      <p:grpSp>
        <p:nvGrpSpPr>
          <p:cNvPr name="Group 4" id="4"/>
          <p:cNvGrpSpPr/>
          <p:nvPr/>
        </p:nvGrpSpPr>
        <p:grpSpPr>
          <a:xfrm rot="0">
            <a:off x="0" y="0"/>
            <a:ext cx="4472538" cy="10287000"/>
            <a:chOff x="0" y="0"/>
            <a:chExt cx="1177952" cy="2709333"/>
          </a:xfrm>
        </p:grpSpPr>
        <p:sp>
          <p:nvSpPr>
            <p:cNvPr name="Freeform 5" id="5"/>
            <p:cNvSpPr/>
            <p:nvPr/>
          </p:nvSpPr>
          <p:spPr>
            <a:xfrm flipH="false" flipV="false" rot="0">
              <a:off x="0" y="0"/>
              <a:ext cx="1177952" cy="2709333"/>
            </a:xfrm>
            <a:custGeom>
              <a:avLst/>
              <a:gdLst/>
              <a:ahLst/>
              <a:cxnLst/>
              <a:rect r="r" b="b" t="t" l="l"/>
              <a:pathLst>
                <a:path h="2709333" w="1177952">
                  <a:moveTo>
                    <a:pt x="0" y="0"/>
                  </a:moveTo>
                  <a:lnTo>
                    <a:pt x="1177952" y="0"/>
                  </a:lnTo>
                  <a:lnTo>
                    <a:pt x="1177952" y="2709333"/>
                  </a:lnTo>
                  <a:lnTo>
                    <a:pt x="0" y="2709333"/>
                  </a:lnTo>
                  <a:close/>
                </a:path>
              </a:pathLst>
            </a:custGeom>
            <a:solidFill>
              <a:srgbClr val="201E1E"/>
            </a:solidFill>
          </p:spPr>
        </p:sp>
        <p:sp>
          <p:nvSpPr>
            <p:cNvPr name="TextBox 6" id="6"/>
            <p:cNvSpPr txBox="true"/>
            <p:nvPr/>
          </p:nvSpPr>
          <p:spPr>
            <a:xfrm>
              <a:off x="0" y="-38100"/>
              <a:ext cx="1177952" cy="2747433"/>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417244" y="2115852"/>
            <a:ext cx="6110588" cy="6055295"/>
            <a:chOff x="0" y="0"/>
            <a:chExt cx="8147451" cy="8073727"/>
          </a:xfrm>
        </p:grpSpPr>
        <p:pic>
          <p:nvPicPr>
            <p:cNvPr name="Picture 8" id="8"/>
            <p:cNvPicPr>
              <a:picLocks noChangeAspect="true"/>
            </p:cNvPicPr>
            <p:nvPr/>
          </p:nvPicPr>
          <p:blipFill>
            <a:blip r:embed="rId2"/>
            <a:srcRect l="7083" t="0" r="4451" b="0"/>
            <a:stretch>
              <a:fillRect/>
            </a:stretch>
          </p:blipFill>
          <p:spPr>
            <a:xfrm flipH="false" flipV="false">
              <a:off x="0" y="0"/>
              <a:ext cx="8147451" cy="8073727"/>
            </a:xfrm>
            <a:prstGeom prst="rect">
              <a:avLst/>
            </a:prstGeom>
          </p:spPr>
        </p:pic>
      </p:grpSp>
      <p:sp>
        <p:nvSpPr>
          <p:cNvPr name="Freeform 9" id="9"/>
          <p:cNvSpPr/>
          <p:nvPr/>
        </p:nvSpPr>
        <p:spPr>
          <a:xfrm flipH="false" flipV="false" rot="0">
            <a:off x="7527832" y="1028700"/>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292954" y="8617027"/>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9384219" y="2115852"/>
            <a:ext cx="1245141" cy="47625"/>
            <a:chOff x="0" y="0"/>
            <a:chExt cx="327938" cy="12543"/>
          </a:xfrm>
        </p:grpSpPr>
        <p:sp>
          <p:nvSpPr>
            <p:cNvPr name="Freeform 12" id="12"/>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13" id="13"/>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028700" y="446533"/>
            <a:ext cx="2050394" cy="469000"/>
          </a:xfrm>
          <a:custGeom>
            <a:avLst/>
            <a:gdLst/>
            <a:ahLst/>
            <a:cxnLst/>
            <a:rect r="r" b="b" t="t" l="l"/>
            <a:pathLst>
              <a:path h="469000" w="2050394">
                <a:moveTo>
                  <a:pt x="0" y="0"/>
                </a:moveTo>
                <a:lnTo>
                  <a:pt x="2050394" y="0"/>
                </a:lnTo>
                <a:lnTo>
                  <a:pt x="2050394" y="468999"/>
                </a:lnTo>
                <a:lnTo>
                  <a:pt x="0" y="468999"/>
                </a:lnTo>
                <a:lnTo>
                  <a:pt x="0" y="0"/>
                </a:lnTo>
                <a:close/>
              </a:path>
            </a:pathLst>
          </a:custGeom>
          <a:blipFill>
            <a:blip r:embed="rId5"/>
            <a:stretch>
              <a:fillRect l="0" t="0" r="-58362" b="0"/>
            </a:stretch>
          </a:blipFill>
        </p:spPr>
      </p:sp>
      <p:sp>
        <p:nvSpPr>
          <p:cNvPr name="TextBox 15" id="15"/>
          <p:cNvSpPr txBox="true"/>
          <p:nvPr/>
        </p:nvSpPr>
        <p:spPr>
          <a:xfrm rot="0">
            <a:off x="9384219" y="2452274"/>
            <a:ext cx="6963674" cy="2099437"/>
          </a:xfrm>
          <a:prstGeom prst="rect">
            <a:avLst/>
          </a:prstGeom>
        </p:spPr>
        <p:txBody>
          <a:bodyPr anchor="t" rtlCol="false" tIns="0" lIns="0" bIns="0" rIns="0">
            <a:spAutoFit/>
          </a:bodyPr>
          <a:lstStyle/>
          <a:p>
            <a:pPr algn="l">
              <a:lnSpc>
                <a:spcPts val="7440"/>
              </a:lnSpc>
            </a:pPr>
            <a:r>
              <a:rPr lang="en-US" sz="6000" b="true">
                <a:solidFill>
                  <a:srgbClr val="000000"/>
                </a:solidFill>
                <a:latin typeface="Inter Bold"/>
                <a:ea typeface="Inter Bold"/>
                <a:cs typeface="Inter Bold"/>
                <a:sym typeface="Inter Bold"/>
              </a:rPr>
              <a:t>WE ARE THE</a:t>
            </a:r>
          </a:p>
          <a:p>
            <a:pPr algn="l">
              <a:lnSpc>
                <a:spcPts val="4587"/>
              </a:lnSpc>
            </a:pPr>
            <a:r>
              <a:rPr lang="en-US" sz="3699" b="true">
                <a:solidFill>
                  <a:srgbClr val="000000"/>
                </a:solidFill>
                <a:latin typeface="Inter Bold"/>
                <a:ea typeface="Inter Bold"/>
                <a:cs typeface="Inter Bold"/>
                <a:sym typeface="Inter Bold"/>
              </a:rPr>
              <a:t>FEDERATION OF ONTARIO COTTAGERS’ ASSOCIATIONS</a:t>
            </a:r>
          </a:p>
        </p:txBody>
      </p:sp>
      <p:sp>
        <p:nvSpPr>
          <p:cNvPr name="TextBox 16" id="16"/>
          <p:cNvSpPr txBox="true"/>
          <p:nvPr/>
        </p:nvSpPr>
        <p:spPr>
          <a:xfrm rot="0">
            <a:off x="9384219" y="5114925"/>
            <a:ext cx="6826885" cy="1369060"/>
          </a:xfrm>
          <a:prstGeom prst="rect">
            <a:avLst/>
          </a:prstGeom>
        </p:spPr>
        <p:txBody>
          <a:bodyPr anchor="t" rtlCol="false" tIns="0" lIns="0" bIns="0" rIns="0">
            <a:spAutoFit/>
          </a:bodyPr>
          <a:lstStyle/>
          <a:p>
            <a:pPr algn="l">
              <a:lnSpc>
                <a:spcPts val="2239"/>
              </a:lnSpc>
            </a:pPr>
            <a:r>
              <a:rPr lang="en-US" sz="1599" spc="9">
                <a:solidFill>
                  <a:srgbClr val="201E1E"/>
                </a:solidFill>
                <a:latin typeface="Open Sans"/>
                <a:ea typeface="Open Sans"/>
                <a:cs typeface="Open Sans"/>
                <a:sym typeface="Open Sans"/>
              </a:rPr>
              <a:t>In the face of increasing challenges, our purpose is to empower dedicated stewardship</a:t>
            </a:r>
            <a:r>
              <a:rPr lang="en-US" sz="1599" spc="9">
                <a:solidFill>
                  <a:srgbClr val="201E1E"/>
                </a:solidFill>
                <a:latin typeface="Open Sans"/>
                <a:ea typeface="Open Sans"/>
                <a:cs typeface="Open Sans"/>
                <a:sym typeface="Open Sans"/>
              </a:rPr>
              <a:t> of our lands, lakes and rivers, while protecting Ontario’s cottage culture, heritage and way of life. We do this through advocacy, programs and resources.</a:t>
            </a:r>
          </a:p>
          <a:p>
            <a:pPr algn="l">
              <a:lnSpc>
                <a:spcPts val="2239"/>
              </a:lnSpc>
              <a:spcBef>
                <a:spcPct val="0"/>
              </a:spcBef>
            </a:pPr>
          </a:p>
        </p:txBody>
      </p:sp>
      <p:sp>
        <p:nvSpPr>
          <p:cNvPr name="TextBox 17" id="17"/>
          <p:cNvSpPr txBox="true"/>
          <p:nvPr/>
        </p:nvSpPr>
        <p:spPr>
          <a:xfrm rot="0">
            <a:off x="9384219" y="7630911"/>
            <a:ext cx="6826885" cy="816610"/>
          </a:xfrm>
          <a:prstGeom prst="rect">
            <a:avLst/>
          </a:prstGeom>
        </p:spPr>
        <p:txBody>
          <a:bodyPr anchor="t" rtlCol="false" tIns="0" lIns="0" bIns="0" rIns="0">
            <a:spAutoFit/>
          </a:bodyPr>
          <a:lstStyle/>
          <a:p>
            <a:pPr algn="l">
              <a:lnSpc>
                <a:spcPts val="2239"/>
              </a:lnSpc>
              <a:spcBef>
                <a:spcPct val="0"/>
              </a:spcBef>
            </a:pPr>
            <a:r>
              <a:rPr lang="en-US" sz="1599">
                <a:solidFill>
                  <a:srgbClr val="201E1E"/>
                </a:solidFill>
                <a:latin typeface="Open Sans"/>
                <a:ea typeface="Open Sans"/>
                <a:cs typeface="Open Sans"/>
                <a:sym typeface="Open Sans"/>
              </a:rPr>
              <a:t>FOCA effectively serves and represents Ontario’s lake associations, waterfront property owners (WPO) and waterfront communities through education, communication and government advocacy.</a:t>
            </a:r>
          </a:p>
        </p:txBody>
      </p:sp>
      <p:sp>
        <p:nvSpPr>
          <p:cNvPr name="TextBox 18" id="18"/>
          <p:cNvSpPr txBox="true"/>
          <p:nvPr/>
        </p:nvSpPr>
        <p:spPr>
          <a:xfrm rot="0">
            <a:off x="9384219" y="6988512"/>
            <a:ext cx="4694104" cy="396240"/>
          </a:xfrm>
          <a:prstGeom prst="rect">
            <a:avLst/>
          </a:prstGeom>
        </p:spPr>
        <p:txBody>
          <a:bodyPr anchor="t" rtlCol="false" tIns="0" lIns="0" bIns="0" rIns="0">
            <a:spAutoFit/>
          </a:bodyPr>
          <a:lstStyle/>
          <a:p>
            <a:pPr algn="l">
              <a:lnSpc>
                <a:spcPts val="3359"/>
              </a:lnSpc>
              <a:spcBef>
                <a:spcPct val="0"/>
              </a:spcBef>
            </a:pPr>
            <a:r>
              <a:rPr lang="en-US" sz="2399" b="true">
                <a:solidFill>
                  <a:srgbClr val="CE8B3D"/>
                </a:solidFill>
                <a:latin typeface="Open Sans Bold"/>
                <a:ea typeface="Open Sans Bold"/>
                <a:cs typeface="Open Sans Bold"/>
                <a:sym typeface="Open Sans Bold"/>
              </a:rPr>
              <a:t>Inform. Protect. Unite.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7822553" y="8135882"/>
            <a:ext cx="930895" cy="92940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33A543"/>
            </a:solidFill>
          </p:spPr>
        </p:sp>
      </p:grpSp>
      <p:grpSp>
        <p:nvGrpSpPr>
          <p:cNvPr name="Group 4" id="4"/>
          <p:cNvGrpSpPr/>
          <p:nvPr/>
        </p:nvGrpSpPr>
        <p:grpSpPr>
          <a:xfrm rot="0">
            <a:off x="0" y="0"/>
            <a:ext cx="18288000" cy="4521860"/>
            <a:chOff x="0" y="0"/>
            <a:chExt cx="24384000" cy="6029147"/>
          </a:xfrm>
        </p:grpSpPr>
        <p:pic>
          <p:nvPicPr>
            <p:cNvPr name="Picture 5" id="5"/>
            <p:cNvPicPr>
              <a:picLocks noChangeAspect="true"/>
            </p:cNvPicPr>
            <p:nvPr/>
          </p:nvPicPr>
          <p:blipFill>
            <a:blip r:embed="rId2"/>
            <a:srcRect l="0" t="42011" r="0" b="24980"/>
            <a:stretch>
              <a:fillRect/>
            </a:stretch>
          </p:blipFill>
          <p:spPr>
            <a:xfrm flipH="false" flipV="false">
              <a:off x="0" y="0"/>
              <a:ext cx="24384000" cy="6029147"/>
            </a:xfrm>
            <a:prstGeom prst="rect">
              <a:avLst/>
            </a:prstGeom>
          </p:spPr>
        </p:pic>
      </p:grpSp>
      <p:grpSp>
        <p:nvGrpSpPr>
          <p:cNvPr name="Group 6" id="6"/>
          <p:cNvGrpSpPr/>
          <p:nvPr/>
        </p:nvGrpSpPr>
        <p:grpSpPr>
          <a:xfrm rot="0">
            <a:off x="8521429" y="1791098"/>
            <a:ext cx="1245141" cy="47625"/>
            <a:chOff x="0" y="0"/>
            <a:chExt cx="327938" cy="12543"/>
          </a:xfrm>
        </p:grpSpPr>
        <p:sp>
          <p:nvSpPr>
            <p:cNvPr name="Freeform 7" id="7"/>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8" id="8"/>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836010" y="7737286"/>
            <a:ext cx="1171762" cy="641273"/>
          </a:xfrm>
          <a:custGeom>
            <a:avLst/>
            <a:gdLst/>
            <a:ahLst/>
            <a:cxnLst/>
            <a:rect r="r" b="b" t="t" l="l"/>
            <a:pathLst>
              <a:path h="641273" w="1171762">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5280228" y="7737286"/>
            <a:ext cx="1171762" cy="641273"/>
          </a:xfrm>
          <a:custGeom>
            <a:avLst/>
            <a:gdLst/>
            <a:ahLst/>
            <a:cxnLst/>
            <a:rect r="r" b="b" t="t" l="l"/>
            <a:pathLst>
              <a:path h="641273" w="1171762">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1" id="11"/>
          <p:cNvGrpSpPr/>
          <p:nvPr/>
        </p:nvGrpSpPr>
        <p:grpSpPr>
          <a:xfrm rot="0">
            <a:off x="7483256" y="8378560"/>
            <a:ext cx="3321488" cy="849692"/>
            <a:chOff x="0" y="0"/>
            <a:chExt cx="874795" cy="223787"/>
          </a:xfrm>
        </p:grpSpPr>
        <p:sp>
          <p:nvSpPr>
            <p:cNvPr name="Freeform 12" id="12"/>
            <p:cNvSpPr/>
            <p:nvPr/>
          </p:nvSpPr>
          <p:spPr>
            <a:xfrm flipH="false" flipV="false" rot="0">
              <a:off x="0" y="0"/>
              <a:ext cx="874795" cy="223787"/>
            </a:xfrm>
            <a:custGeom>
              <a:avLst/>
              <a:gdLst/>
              <a:ahLst/>
              <a:cxnLst/>
              <a:rect r="r" b="b" t="t" l="l"/>
              <a:pathLst>
                <a:path h="223787" w="874795">
                  <a:moveTo>
                    <a:pt x="0" y="0"/>
                  </a:moveTo>
                  <a:lnTo>
                    <a:pt x="874795" y="0"/>
                  </a:lnTo>
                  <a:lnTo>
                    <a:pt x="874795" y="223787"/>
                  </a:lnTo>
                  <a:lnTo>
                    <a:pt x="0" y="223787"/>
                  </a:lnTo>
                  <a:close/>
                </a:path>
              </a:pathLst>
            </a:custGeom>
            <a:solidFill>
              <a:srgbClr val="CE8B3D"/>
            </a:solidFill>
          </p:spPr>
        </p:sp>
        <p:sp>
          <p:nvSpPr>
            <p:cNvPr name="TextBox 13" id="13"/>
            <p:cNvSpPr txBox="true"/>
            <p:nvPr/>
          </p:nvSpPr>
          <p:spPr>
            <a:xfrm>
              <a:off x="0" y="-38100"/>
              <a:ext cx="874795" cy="261887"/>
            </a:xfrm>
            <a:prstGeom prst="rect">
              <a:avLst/>
            </a:prstGeom>
          </p:spPr>
          <p:txBody>
            <a:bodyPr anchor="ctr" rtlCol="false" tIns="50800" lIns="50800" bIns="50800" rIns="50800"/>
            <a:lstStyle/>
            <a:p>
              <a:pPr algn="ctr">
                <a:lnSpc>
                  <a:spcPts val="2519"/>
                </a:lnSpc>
              </a:pPr>
            </a:p>
          </p:txBody>
        </p:sp>
      </p:grpSp>
      <p:sp>
        <p:nvSpPr>
          <p:cNvPr name="Freeform 14" id="14"/>
          <p:cNvSpPr/>
          <p:nvPr/>
        </p:nvSpPr>
        <p:spPr>
          <a:xfrm flipH="false" flipV="false" rot="0">
            <a:off x="1028700" y="559395"/>
            <a:ext cx="2073213" cy="469305"/>
          </a:xfrm>
          <a:custGeom>
            <a:avLst/>
            <a:gdLst/>
            <a:ahLst/>
            <a:cxnLst/>
            <a:rect r="r" b="b" t="t" l="l"/>
            <a:pathLst>
              <a:path h="469305" w="2073213">
                <a:moveTo>
                  <a:pt x="0" y="0"/>
                </a:moveTo>
                <a:lnTo>
                  <a:pt x="2073213" y="0"/>
                </a:lnTo>
                <a:lnTo>
                  <a:pt x="2073213" y="469305"/>
                </a:lnTo>
                <a:lnTo>
                  <a:pt x="0" y="469305"/>
                </a:lnTo>
                <a:lnTo>
                  <a:pt x="0" y="0"/>
                </a:lnTo>
                <a:close/>
              </a:path>
            </a:pathLst>
          </a:custGeom>
          <a:blipFill>
            <a:blip r:embed="rId5"/>
            <a:stretch>
              <a:fillRect l="0" t="0" r="0" b="0"/>
            </a:stretch>
          </a:blipFill>
        </p:spPr>
      </p:sp>
      <p:sp>
        <p:nvSpPr>
          <p:cNvPr name="TextBox 15" id="15"/>
          <p:cNvSpPr txBox="true"/>
          <p:nvPr/>
        </p:nvSpPr>
        <p:spPr>
          <a:xfrm rot="0">
            <a:off x="3927419" y="2086947"/>
            <a:ext cx="10433162" cy="1672436"/>
          </a:xfrm>
          <a:prstGeom prst="rect">
            <a:avLst/>
          </a:prstGeom>
        </p:spPr>
        <p:txBody>
          <a:bodyPr anchor="t" rtlCol="false" tIns="0" lIns="0" bIns="0" rIns="0">
            <a:spAutoFit/>
          </a:bodyPr>
          <a:lstStyle/>
          <a:p>
            <a:pPr algn="ctr">
              <a:lnSpc>
                <a:spcPts val="13247"/>
              </a:lnSpc>
            </a:pPr>
            <a:r>
              <a:rPr lang="en-US" b="true" sz="10683">
                <a:solidFill>
                  <a:srgbClr val="FFFFFF"/>
                </a:solidFill>
                <a:latin typeface="Inter Bold"/>
                <a:ea typeface="Inter Bold"/>
                <a:cs typeface="Inter Bold"/>
                <a:sym typeface="Inter Bold"/>
              </a:rPr>
              <a:t>ABOUT</a:t>
            </a:r>
          </a:p>
        </p:txBody>
      </p:sp>
      <p:sp>
        <p:nvSpPr>
          <p:cNvPr name="TextBox 16" id="16"/>
          <p:cNvSpPr txBox="true"/>
          <p:nvPr/>
        </p:nvSpPr>
        <p:spPr>
          <a:xfrm rot="0">
            <a:off x="2760975" y="6200999"/>
            <a:ext cx="12766051" cy="1921510"/>
          </a:xfrm>
          <a:prstGeom prst="rect">
            <a:avLst/>
          </a:prstGeom>
        </p:spPr>
        <p:txBody>
          <a:bodyPr anchor="t" rtlCol="false" tIns="0" lIns="0" bIns="0" rIns="0">
            <a:spAutoFit/>
          </a:bodyPr>
          <a:lstStyle/>
          <a:p>
            <a:pPr algn="ctr">
              <a:lnSpc>
                <a:spcPts val="2239"/>
              </a:lnSpc>
            </a:pPr>
            <a:r>
              <a:rPr lang="en-US" sz="1599" b="true">
                <a:solidFill>
                  <a:srgbClr val="201E1E"/>
                </a:solidFill>
                <a:latin typeface="Open Sans Bold"/>
                <a:ea typeface="Open Sans Bold"/>
                <a:cs typeface="Open Sans Bold"/>
                <a:sym typeface="Open Sans Bold"/>
              </a:rPr>
              <a:t>FOCA represents 50,000 families in more than 525 associations across the province and beyond.</a:t>
            </a:r>
            <a:r>
              <a:rPr lang="en-US" sz="1599">
                <a:solidFill>
                  <a:srgbClr val="201E1E"/>
                </a:solidFill>
                <a:latin typeface="Open Sans"/>
                <a:ea typeface="Open Sans"/>
                <a:cs typeface="Open Sans"/>
                <a:sym typeface="Open Sans"/>
              </a:rPr>
              <a:t> We are the province-wide umbrella group for Ontario’s 250,000+ waterfront property owners (WPO), whether seasonal or year-round residents of their rural communities. Since 1963, FOCA has been the voice of the Ontario waterfront. Our united voice carries weight on issues that matter.</a:t>
            </a:r>
          </a:p>
          <a:p>
            <a:pPr algn="ctr">
              <a:lnSpc>
                <a:spcPts val="2239"/>
              </a:lnSpc>
            </a:pPr>
          </a:p>
          <a:p>
            <a:pPr algn="ctr">
              <a:lnSpc>
                <a:spcPts val="2239"/>
              </a:lnSpc>
            </a:pPr>
            <a:r>
              <a:rPr lang="en-US" sz="1599">
                <a:solidFill>
                  <a:srgbClr val="201E1E"/>
                </a:solidFill>
                <a:latin typeface="Open Sans"/>
                <a:ea typeface="Open Sans"/>
                <a:cs typeface="Open Sans"/>
                <a:sym typeface="Open Sans"/>
              </a:rPr>
              <a:t>‘Cottage country’ matters to Ontario’s economy. Billions are spent each year by waterfront property owners in this province – on watercraft, septic systems, furnishings, taxes, food and drink, cottage maintenance and much more.</a:t>
            </a:r>
          </a:p>
          <a:p>
            <a:pPr algn="ctr">
              <a:lnSpc>
                <a:spcPts val="2239"/>
              </a:lnSpc>
              <a:spcBef>
                <a:spcPct val="0"/>
              </a:spcBef>
            </a:pPr>
          </a:p>
        </p:txBody>
      </p:sp>
      <p:sp>
        <p:nvSpPr>
          <p:cNvPr name="TextBox 17" id="17"/>
          <p:cNvSpPr txBox="true"/>
          <p:nvPr/>
        </p:nvSpPr>
        <p:spPr>
          <a:xfrm rot="0">
            <a:off x="7483256" y="8622048"/>
            <a:ext cx="3321488" cy="297180"/>
          </a:xfrm>
          <a:prstGeom prst="rect">
            <a:avLst/>
          </a:prstGeom>
        </p:spPr>
        <p:txBody>
          <a:bodyPr anchor="t" rtlCol="false" tIns="0" lIns="0" bIns="0" rIns="0">
            <a:spAutoFit/>
          </a:bodyPr>
          <a:lstStyle/>
          <a:p>
            <a:pPr algn="ctr">
              <a:lnSpc>
                <a:spcPts val="2519"/>
              </a:lnSpc>
              <a:spcBef>
                <a:spcPct val="0"/>
              </a:spcBef>
            </a:pPr>
            <a:r>
              <a:rPr lang="en-US" b="true" sz="1799">
                <a:solidFill>
                  <a:srgbClr val="FFFFFF"/>
                </a:solidFill>
                <a:latin typeface="Open Sans Bold"/>
                <a:ea typeface="Open Sans Bold"/>
                <a:cs typeface="Open Sans Bold"/>
                <a:sym typeface="Open Sans Bold"/>
              </a:rPr>
              <a:t>FOCA.on.ca</a:t>
            </a:r>
          </a:p>
        </p:txBody>
      </p:sp>
      <p:sp>
        <p:nvSpPr>
          <p:cNvPr name="TextBox 18" id="18"/>
          <p:cNvSpPr txBox="true"/>
          <p:nvPr/>
        </p:nvSpPr>
        <p:spPr>
          <a:xfrm rot="0">
            <a:off x="6796948" y="5483408"/>
            <a:ext cx="4694104" cy="297180"/>
          </a:xfrm>
          <a:prstGeom prst="rect">
            <a:avLst/>
          </a:prstGeom>
        </p:spPr>
        <p:txBody>
          <a:bodyPr anchor="t" rtlCol="false" tIns="0" lIns="0" bIns="0" rIns="0">
            <a:spAutoFit/>
          </a:bodyPr>
          <a:lstStyle/>
          <a:p>
            <a:pPr algn="ctr">
              <a:lnSpc>
                <a:spcPts val="2519"/>
              </a:lnSpc>
              <a:spcBef>
                <a:spcPct val="0"/>
              </a:spcBef>
            </a:pPr>
            <a:r>
              <a:rPr lang="en-US" b="true" sz="1799">
                <a:solidFill>
                  <a:srgbClr val="CE8B3D"/>
                </a:solidFill>
                <a:latin typeface="Open Sans Bold"/>
                <a:ea typeface="Open Sans Bold"/>
                <a:cs typeface="Open Sans Bold"/>
                <a:sym typeface="Open Sans Bold"/>
              </a:rPr>
              <a:t>Who is FOCA?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231834" y="2202259"/>
            <a:ext cx="8084741" cy="8084741"/>
            <a:chOff x="0" y="0"/>
            <a:chExt cx="6350000" cy="6350000"/>
          </a:xfrm>
        </p:grpSpPr>
        <p:sp>
          <p:nvSpPr>
            <p:cNvPr name="Freeform 3" id="3"/>
            <p:cNvSpPr/>
            <p:nvPr/>
          </p:nvSpPr>
          <p:spPr>
            <a:xfrm flipH="false" flipV="false" rot="0">
              <a:off x="-95377" y="-95377"/>
              <a:ext cx="6540754" cy="6540754"/>
            </a:xfrm>
            <a:custGeom>
              <a:avLst/>
              <a:gdLst/>
              <a:ahLst/>
              <a:cxnLst/>
              <a:rect r="r" b="b" t="t" l="l"/>
              <a:pathLst>
                <a:path h="6540754" w="6540754">
                  <a:moveTo>
                    <a:pt x="6540754" y="0"/>
                  </a:moveTo>
                  <a:lnTo>
                    <a:pt x="0" y="6540754"/>
                  </a:lnTo>
                  <a:lnTo>
                    <a:pt x="6540754" y="6540754"/>
                  </a:lnTo>
                  <a:close/>
                </a:path>
              </a:pathLst>
            </a:custGeom>
            <a:blipFill>
              <a:blip r:embed="rId2"/>
              <a:stretch>
                <a:fillRect l="0" t="0" r="-33495" b="0"/>
              </a:stretch>
            </a:blipFill>
          </p:spPr>
        </p:sp>
      </p:grpSp>
      <p:grpSp>
        <p:nvGrpSpPr>
          <p:cNvPr name="Group 4" id="4"/>
          <p:cNvGrpSpPr/>
          <p:nvPr/>
        </p:nvGrpSpPr>
        <p:grpSpPr>
          <a:xfrm rot="0">
            <a:off x="0" y="4521860"/>
            <a:ext cx="5774379" cy="5765140"/>
            <a:chOff x="0" y="0"/>
            <a:chExt cx="6350000" cy="6339840"/>
          </a:xfrm>
        </p:grpSpPr>
        <p:sp>
          <p:nvSpPr>
            <p:cNvPr name="Freeform 5" id="5"/>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E6E6E6">
                <a:alpha val="24706"/>
              </a:srgbClr>
            </a:solidFill>
          </p:spPr>
        </p:sp>
      </p:grpSp>
      <p:grpSp>
        <p:nvGrpSpPr>
          <p:cNvPr name="Group 6" id="6"/>
          <p:cNvGrpSpPr/>
          <p:nvPr/>
        </p:nvGrpSpPr>
        <p:grpSpPr>
          <a:xfrm rot="0">
            <a:off x="2013255" y="4431785"/>
            <a:ext cx="14648419" cy="4510852"/>
            <a:chOff x="0" y="0"/>
            <a:chExt cx="3858020" cy="1188043"/>
          </a:xfrm>
        </p:grpSpPr>
        <p:sp>
          <p:nvSpPr>
            <p:cNvPr name="Freeform 7" id="7"/>
            <p:cNvSpPr/>
            <p:nvPr/>
          </p:nvSpPr>
          <p:spPr>
            <a:xfrm flipH="false" flipV="false" rot="0">
              <a:off x="0" y="0"/>
              <a:ext cx="3858020" cy="1188043"/>
            </a:xfrm>
            <a:custGeom>
              <a:avLst/>
              <a:gdLst/>
              <a:ahLst/>
              <a:cxnLst/>
              <a:rect r="r" b="b" t="t" l="l"/>
              <a:pathLst>
                <a:path h="1188043" w="3858020">
                  <a:moveTo>
                    <a:pt x="0" y="0"/>
                  </a:moveTo>
                  <a:lnTo>
                    <a:pt x="3858020" y="0"/>
                  </a:lnTo>
                  <a:lnTo>
                    <a:pt x="3858020" y="1188043"/>
                  </a:lnTo>
                  <a:lnTo>
                    <a:pt x="0" y="1188043"/>
                  </a:lnTo>
                  <a:close/>
                </a:path>
              </a:pathLst>
            </a:custGeom>
            <a:solidFill>
              <a:srgbClr val="201E1E"/>
            </a:solidFill>
          </p:spPr>
        </p:sp>
        <p:sp>
          <p:nvSpPr>
            <p:cNvPr name="TextBox 8" id="8"/>
            <p:cNvSpPr txBox="true"/>
            <p:nvPr/>
          </p:nvSpPr>
          <p:spPr>
            <a:xfrm>
              <a:off x="0" y="-38100"/>
              <a:ext cx="3858020" cy="122614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013255" y="2538681"/>
            <a:ext cx="6347594" cy="931545"/>
          </a:xfrm>
          <a:prstGeom prst="rect">
            <a:avLst/>
          </a:prstGeom>
        </p:spPr>
        <p:txBody>
          <a:bodyPr anchor="t" rtlCol="false" tIns="0" lIns="0" bIns="0" rIns="0">
            <a:spAutoFit/>
          </a:bodyPr>
          <a:lstStyle/>
          <a:p>
            <a:pPr algn="l">
              <a:lnSpc>
                <a:spcPts val="7440"/>
              </a:lnSpc>
            </a:pPr>
            <a:r>
              <a:rPr lang="en-US" sz="6000" b="true">
                <a:solidFill>
                  <a:srgbClr val="000000"/>
                </a:solidFill>
                <a:latin typeface="Inter Bold"/>
                <a:ea typeface="Inter Bold"/>
                <a:cs typeface="Inter Bold"/>
                <a:sym typeface="Inter Bold"/>
              </a:rPr>
              <a:t>OUR HISTORY</a:t>
            </a:r>
          </a:p>
        </p:txBody>
      </p:sp>
      <p:grpSp>
        <p:nvGrpSpPr>
          <p:cNvPr name="Group 10" id="10"/>
          <p:cNvGrpSpPr/>
          <p:nvPr/>
        </p:nvGrpSpPr>
        <p:grpSpPr>
          <a:xfrm rot="0">
            <a:off x="2013255" y="2202259"/>
            <a:ext cx="1245141" cy="47625"/>
            <a:chOff x="0" y="0"/>
            <a:chExt cx="327938" cy="12543"/>
          </a:xfrm>
        </p:grpSpPr>
        <p:sp>
          <p:nvSpPr>
            <p:cNvPr name="Freeform 11" id="11"/>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12" id="12"/>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TextBox 13" id="13"/>
          <p:cNvSpPr txBox="true"/>
          <p:nvPr/>
        </p:nvSpPr>
        <p:spPr>
          <a:xfrm rot="0">
            <a:off x="9582245" y="2729573"/>
            <a:ext cx="5623951" cy="1092835"/>
          </a:xfrm>
          <a:prstGeom prst="rect">
            <a:avLst/>
          </a:prstGeom>
        </p:spPr>
        <p:txBody>
          <a:bodyPr anchor="t" rtlCol="false" tIns="0" lIns="0" bIns="0" rIns="0">
            <a:spAutoFit/>
          </a:bodyPr>
          <a:lstStyle/>
          <a:p>
            <a:pPr algn="l">
              <a:lnSpc>
                <a:spcPts val="2239"/>
              </a:lnSpc>
            </a:pPr>
            <a:r>
              <a:rPr lang="en-US" sz="1599">
                <a:solidFill>
                  <a:srgbClr val="201E1E"/>
                </a:solidFill>
                <a:latin typeface="Open Sans"/>
                <a:ea typeface="Open Sans"/>
                <a:cs typeface="Open Sans"/>
                <a:sym typeface="Open Sans"/>
              </a:rPr>
              <a:t>The work continues, and with the support of waterfront property owners and others, FOCA will continue to lead the effort towards a sustainable freshwater future for Ontario.</a:t>
            </a:r>
          </a:p>
          <a:p>
            <a:pPr algn="l">
              <a:lnSpc>
                <a:spcPts val="2239"/>
              </a:lnSpc>
              <a:spcBef>
                <a:spcPct val="0"/>
              </a:spcBef>
            </a:pPr>
          </a:p>
        </p:txBody>
      </p:sp>
      <p:sp>
        <p:nvSpPr>
          <p:cNvPr name="TextBox 14" id="14"/>
          <p:cNvSpPr txBox="true"/>
          <p:nvPr/>
        </p:nvSpPr>
        <p:spPr>
          <a:xfrm rot="0">
            <a:off x="3020539" y="5768272"/>
            <a:ext cx="2663918" cy="17265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Open Sans"/>
                <a:ea typeface="Open Sans"/>
                <a:cs typeface="Open Sans"/>
                <a:sym typeface="Open Sans"/>
              </a:rPr>
              <a:t>In January, 125 people representing 40 cottage associations met in a Toronto hotel under the banner of FOCA (the Federation of Ontario Cottagers’ Associations) as a provincial organization.</a:t>
            </a:r>
          </a:p>
        </p:txBody>
      </p:sp>
      <p:sp>
        <p:nvSpPr>
          <p:cNvPr name="TextBox 15" id="15"/>
          <p:cNvSpPr txBox="true"/>
          <p:nvPr/>
        </p:nvSpPr>
        <p:spPr>
          <a:xfrm rot="0">
            <a:off x="3020539" y="4866445"/>
            <a:ext cx="1756163" cy="643523"/>
          </a:xfrm>
          <a:prstGeom prst="rect">
            <a:avLst/>
          </a:prstGeom>
        </p:spPr>
        <p:txBody>
          <a:bodyPr anchor="t" rtlCol="false" tIns="0" lIns="0" bIns="0" rIns="0">
            <a:spAutoFit/>
          </a:bodyPr>
          <a:lstStyle/>
          <a:p>
            <a:pPr algn="l">
              <a:lnSpc>
                <a:spcPts val="5233"/>
              </a:lnSpc>
              <a:spcBef>
                <a:spcPct val="0"/>
              </a:spcBef>
            </a:pPr>
            <a:r>
              <a:rPr lang="en-US" sz="3737" b="true">
                <a:solidFill>
                  <a:srgbClr val="FFC20E"/>
                </a:solidFill>
                <a:latin typeface="Open Sans Bold"/>
                <a:ea typeface="Open Sans Bold"/>
                <a:cs typeface="Open Sans Bold"/>
                <a:sym typeface="Open Sans Bold"/>
              </a:rPr>
              <a:t>1963</a:t>
            </a:r>
          </a:p>
        </p:txBody>
      </p:sp>
      <p:sp>
        <p:nvSpPr>
          <p:cNvPr name="TextBox 16" id="16"/>
          <p:cNvSpPr txBox="true"/>
          <p:nvPr/>
        </p:nvSpPr>
        <p:spPr>
          <a:xfrm rot="0">
            <a:off x="6449834" y="5768272"/>
            <a:ext cx="2785120" cy="27171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Open Sans"/>
                <a:ea typeface="Open Sans"/>
                <a:cs typeface="Open Sans"/>
                <a:sym typeface="Open Sans"/>
              </a:rPr>
              <a:t>FOCA is incorporated. The Ontario Minister of Natural Resources, Leo Bernier, wrote “the importance of ‘cottaging’, as a prime recreational need of the citizens of Ontario, is abundantly clear to us at Queen’s Park.” In 1977, FOCA opened an office in Scarborough and hired its first Executive Director. Today the office is located in Peterborough.</a:t>
            </a:r>
          </a:p>
        </p:txBody>
      </p:sp>
      <p:sp>
        <p:nvSpPr>
          <p:cNvPr name="TextBox 17" id="17"/>
          <p:cNvSpPr txBox="true"/>
          <p:nvPr/>
        </p:nvSpPr>
        <p:spPr>
          <a:xfrm rot="0">
            <a:off x="6449834" y="4866445"/>
            <a:ext cx="1756163" cy="643523"/>
          </a:xfrm>
          <a:prstGeom prst="rect">
            <a:avLst/>
          </a:prstGeom>
        </p:spPr>
        <p:txBody>
          <a:bodyPr anchor="t" rtlCol="false" tIns="0" lIns="0" bIns="0" rIns="0">
            <a:spAutoFit/>
          </a:bodyPr>
          <a:lstStyle/>
          <a:p>
            <a:pPr algn="l">
              <a:lnSpc>
                <a:spcPts val="5233"/>
              </a:lnSpc>
              <a:spcBef>
                <a:spcPct val="0"/>
              </a:spcBef>
            </a:pPr>
            <a:r>
              <a:rPr lang="en-US" sz="3737" b="true">
                <a:solidFill>
                  <a:srgbClr val="FFC20E"/>
                </a:solidFill>
                <a:latin typeface="Open Sans Bold"/>
                <a:ea typeface="Open Sans Bold"/>
                <a:cs typeface="Open Sans Bold"/>
                <a:sym typeface="Open Sans Bold"/>
              </a:rPr>
              <a:t>1974</a:t>
            </a:r>
          </a:p>
        </p:txBody>
      </p:sp>
      <p:sp>
        <p:nvSpPr>
          <p:cNvPr name="TextBox 18" id="18"/>
          <p:cNvSpPr txBox="true"/>
          <p:nvPr/>
        </p:nvSpPr>
        <p:spPr>
          <a:xfrm rot="0">
            <a:off x="9879128" y="5768272"/>
            <a:ext cx="2663918" cy="27171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Open Sans"/>
                <a:ea typeface="Open Sans"/>
                <a:cs typeface="Open Sans"/>
                <a:sym typeface="Open Sans"/>
              </a:rPr>
              <a:t>FOCA successfully advocated for government action on acid rain and the ban of toxic Dombind as a road-dust suppressant. FOCA also secured municipal voting rights for waterfront property owners and highlighted flaws in Ontario’s property taxation system to the Provincial Auditor and Ombudsman.</a:t>
            </a:r>
          </a:p>
        </p:txBody>
      </p:sp>
      <p:sp>
        <p:nvSpPr>
          <p:cNvPr name="TextBox 19" id="19"/>
          <p:cNvSpPr txBox="true"/>
          <p:nvPr/>
        </p:nvSpPr>
        <p:spPr>
          <a:xfrm rot="0">
            <a:off x="9879128" y="4866445"/>
            <a:ext cx="1756163" cy="643523"/>
          </a:xfrm>
          <a:prstGeom prst="rect">
            <a:avLst/>
          </a:prstGeom>
        </p:spPr>
        <p:txBody>
          <a:bodyPr anchor="t" rtlCol="false" tIns="0" lIns="0" bIns="0" rIns="0">
            <a:spAutoFit/>
          </a:bodyPr>
          <a:lstStyle/>
          <a:p>
            <a:pPr algn="l">
              <a:lnSpc>
                <a:spcPts val="5233"/>
              </a:lnSpc>
              <a:spcBef>
                <a:spcPct val="0"/>
              </a:spcBef>
            </a:pPr>
            <a:r>
              <a:rPr lang="en-US" sz="3737" b="true">
                <a:solidFill>
                  <a:srgbClr val="FFC20E"/>
                </a:solidFill>
                <a:latin typeface="Open Sans Bold"/>
                <a:ea typeface="Open Sans Bold"/>
                <a:cs typeface="Open Sans Bold"/>
                <a:sym typeface="Open Sans Bold"/>
              </a:rPr>
              <a:t>1985</a:t>
            </a:r>
          </a:p>
        </p:txBody>
      </p:sp>
      <p:sp>
        <p:nvSpPr>
          <p:cNvPr name="TextBox 20" id="20"/>
          <p:cNvSpPr txBox="true"/>
          <p:nvPr/>
        </p:nvSpPr>
        <p:spPr>
          <a:xfrm rot="0">
            <a:off x="13308423" y="5768272"/>
            <a:ext cx="2906322" cy="2717165"/>
          </a:xfrm>
          <a:prstGeom prst="rect">
            <a:avLst/>
          </a:prstGeom>
        </p:spPr>
        <p:txBody>
          <a:bodyPr anchor="t" rtlCol="false" tIns="0" lIns="0" bIns="0" rIns="0">
            <a:spAutoFit/>
          </a:bodyPr>
          <a:lstStyle/>
          <a:p>
            <a:pPr algn="l">
              <a:lnSpc>
                <a:spcPts val="1960"/>
              </a:lnSpc>
              <a:spcBef>
                <a:spcPct val="0"/>
              </a:spcBef>
            </a:pPr>
            <a:r>
              <a:rPr lang="en-US" sz="1400">
                <a:solidFill>
                  <a:srgbClr val="FFFFFF"/>
                </a:solidFill>
                <a:latin typeface="Open Sans"/>
                <a:ea typeface="Open Sans"/>
                <a:cs typeface="Open Sans"/>
                <a:sym typeface="Open Sans"/>
              </a:rPr>
              <a:t>FOCA’s Lake Partner Program, the world’s largest freshwater volunteer monitoring effort, marks 30 years. FOCA also developed a Transport Canada-approved boating hazard marker program and created the most comprehensive risk-management program for rural environmental volunteers through the FOCA Association Insurance Program.</a:t>
            </a:r>
          </a:p>
        </p:txBody>
      </p:sp>
      <p:sp>
        <p:nvSpPr>
          <p:cNvPr name="TextBox 21" id="21"/>
          <p:cNvSpPr txBox="true"/>
          <p:nvPr/>
        </p:nvSpPr>
        <p:spPr>
          <a:xfrm rot="0">
            <a:off x="13308423" y="4866445"/>
            <a:ext cx="1756163" cy="643523"/>
          </a:xfrm>
          <a:prstGeom prst="rect">
            <a:avLst/>
          </a:prstGeom>
        </p:spPr>
        <p:txBody>
          <a:bodyPr anchor="t" rtlCol="false" tIns="0" lIns="0" bIns="0" rIns="0">
            <a:spAutoFit/>
          </a:bodyPr>
          <a:lstStyle/>
          <a:p>
            <a:pPr algn="l">
              <a:lnSpc>
                <a:spcPts val="5233"/>
              </a:lnSpc>
              <a:spcBef>
                <a:spcPct val="0"/>
              </a:spcBef>
            </a:pPr>
            <a:r>
              <a:rPr lang="en-US" sz="3737" b="true">
                <a:solidFill>
                  <a:srgbClr val="FFC20E"/>
                </a:solidFill>
                <a:latin typeface="Open Sans Bold"/>
                <a:ea typeface="Open Sans Bold"/>
                <a:cs typeface="Open Sans Bold"/>
                <a:sym typeface="Open Sans Bold"/>
              </a:rPr>
              <a:t>2024</a:t>
            </a:r>
          </a:p>
        </p:txBody>
      </p:sp>
      <p:sp>
        <p:nvSpPr>
          <p:cNvPr name="Freeform 22" id="22"/>
          <p:cNvSpPr/>
          <p:nvPr/>
        </p:nvSpPr>
        <p:spPr>
          <a:xfrm flipH="false" flipV="false" rot="0">
            <a:off x="16087538" y="1028700"/>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7941990" y="9782103"/>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1028700" y="446533"/>
            <a:ext cx="2050394" cy="469000"/>
          </a:xfrm>
          <a:custGeom>
            <a:avLst/>
            <a:gdLst/>
            <a:ahLst/>
            <a:cxnLst/>
            <a:rect r="r" b="b" t="t" l="l"/>
            <a:pathLst>
              <a:path h="469000" w="2050394">
                <a:moveTo>
                  <a:pt x="0" y="0"/>
                </a:moveTo>
                <a:lnTo>
                  <a:pt x="2050394" y="0"/>
                </a:lnTo>
                <a:lnTo>
                  <a:pt x="2050394" y="468999"/>
                </a:lnTo>
                <a:lnTo>
                  <a:pt x="0" y="468999"/>
                </a:lnTo>
                <a:lnTo>
                  <a:pt x="0" y="0"/>
                </a:lnTo>
                <a:close/>
              </a:path>
            </a:pathLst>
          </a:custGeom>
          <a:blipFill>
            <a:blip r:embed="rId5"/>
            <a:stretch>
              <a:fillRect l="0" t="0" r="-58362"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143500"/>
            <a:ext cx="18288000" cy="5143500"/>
            <a:chOff x="0" y="0"/>
            <a:chExt cx="24384000" cy="6858000"/>
          </a:xfrm>
        </p:grpSpPr>
        <p:pic>
          <p:nvPicPr>
            <p:cNvPr name="Picture 3" id="3"/>
            <p:cNvPicPr>
              <a:picLocks noChangeAspect="true"/>
            </p:cNvPicPr>
            <p:nvPr/>
          </p:nvPicPr>
          <p:blipFill>
            <a:blip r:embed="rId2"/>
            <a:srcRect l="0" t="25619" r="0" b="36835"/>
            <a:stretch>
              <a:fillRect/>
            </a:stretch>
          </p:blipFill>
          <p:spPr>
            <a:xfrm flipH="false" flipV="false">
              <a:off x="0" y="0"/>
              <a:ext cx="24384000" cy="6858000"/>
            </a:xfrm>
            <a:prstGeom prst="rect">
              <a:avLst/>
            </a:prstGeom>
          </p:spPr>
        </p:pic>
      </p:grpSp>
      <p:grpSp>
        <p:nvGrpSpPr>
          <p:cNvPr name="Group 4" id="4"/>
          <p:cNvGrpSpPr/>
          <p:nvPr/>
        </p:nvGrpSpPr>
        <p:grpSpPr>
          <a:xfrm rot="0">
            <a:off x="2120201" y="3330356"/>
            <a:ext cx="14047598" cy="4793438"/>
            <a:chOff x="0" y="0"/>
            <a:chExt cx="3699779" cy="1262469"/>
          </a:xfrm>
        </p:grpSpPr>
        <p:sp>
          <p:nvSpPr>
            <p:cNvPr name="Freeform 5" id="5"/>
            <p:cNvSpPr/>
            <p:nvPr/>
          </p:nvSpPr>
          <p:spPr>
            <a:xfrm flipH="false" flipV="false" rot="0">
              <a:off x="0" y="0"/>
              <a:ext cx="3699779" cy="1262469"/>
            </a:xfrm>
            <a:custGeom>
              <a:avLst/>
              <a:gdLst/>
              <a:ahLst/>
              <a:cxnLst/>
              <a:rect r="r" b="b" t="t" l="l"/>
              <a:pathLst>
                <a:path h="1262469" w="3699779">
                  <a:moveTo>
                    <a:pt x="0" y="0"/>
                  </a:moveTo>
                  <a:lnTo>
                    <a:pt x="3699779" y="0"/>
                  </a:lnTo>
                  <a:lnTo>
                    <a:pt x="3699779" y="1262469"/>
                  </a:lnTo>
                  <a:lnTo>
                    <a:pt x="0" y="1262469"/>
                  </a:lnTo>
                  <a:close/>
                </a:path>
              </a:pathLst>
            </a:custGeom>
            <a:solidFill>
              <a:srgbClr val="201E1E"/>
            </a:solidFill>
          </p:spPr>
        </p:sp>
        <p:sp>
          <p:nvSpPr>
            <p:cNvPr name="TextBox 6" id="6"/>
            <p:cNvSpPr txBox="true"/>
            <p:nvPr/>
          </p:nvSpPr>
          <p:spPr>
            <a:xfrm>
              <a:off x="0" y="-38100"/>
              <a:ext cx="3699779" cy="1300569"/>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8521429" y="1614603"/>
            <a:ext cx="1245141" cy="47625"/>
            <a:chOff x="0" y="0"/>
            <a:chExt cx="327938" cy="12543"/>
          </a:xfrm>
        </p:grpSpPr>
        <p:sp>
          <p:nvSpPr>
            <p:cNvPr name="Freeform 8" id="8"/>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9" id="9"/>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3072452" y="4374383"/>
            <a:ext cx="1322825" cy="1035111"/>
          </a:xfrm>
          <a:custGeom>
            <a:avLst/>
            <a:gdLst/>
            <a:ahLst/>
            <a:cxnLst/>
            <a:rect r="r" b="b" t="t" l="l"/>
            <a:pathLst>
              <a:path h="1035111" w="1322825">
                <a:moveTo>
                  <a:pt x="0" y="0"/>
                </a:moveTo>
                <a:lnTo>
                  <a:pt x="1322826" y="0"/>
                </a:lnTo>
                <a:lnTo>
                  <a:pt x="1322826" y="1035111"/>
                </a:lnTo>
                <a:lnTo>
                  <a:pt x="0" y="10351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true" flipV="true" rot="0">
            <a:off x="13892722" y="4374383"/>
            <a:ext cx="1322825" cy="1035111"/>
          </a:xfrm>
          <a:custGeom>
            <a:avLst/>
            <a:gdLst/>
            <a:ahLst/>
            <a:cxnLst/>
            <a:rect r="r" b="b" t="t" l="l"/>
            <a:pathLst>
              <a:path h="1035111" w="1322825">
                <a:moveTo>
                  <a:pt x="1322826" y="1035111"/>
                </a:moveTo>
                <a:lnTo>
                  <a:pt x="0" y="1035111"/>
                </a:lnTo>
                <a:lnTo>
                  <a:pt x="0" y="0"/>
                </a:lnTo>
                <a:lnTo>
                  <a:pt x="1322826" y="0"/>
                </a:lnTo>
                <a:lnTo>
                  <a:pt x="1322826" y="103511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834744" y="2086636"/>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5278962" y="2086636"/>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028700" y="446533"/>
            <a:ext cx="2050394" cy="469000"/>
          </a:xfrm>
          <a:custGeom>
            <a:avLst/>
            <a:gdLst/>
            <a:ahLst/>
            <a:cxnLst/>
            <a:rect r="r" b="b" t="t" l="l"/>
            <a:pathLst>
              <a:path h="469000" w="2050394">
                <a:moveTo>
                  <a:pt x="0" y="0"/>
                </a:moveTo>
                <a:lnTo>
                  <a:pt x="2050394" y="0"/>
                </a:lnTo>
                <a:lnTo>
                  <a:pt x="2050394" y="468999"/>
                </a:lnTo>
                <a:lnTo>
                  <a:pt x="0" y="468999"/>
                </a:lnTo>
                <a:lnTo>
                  <a:pt x="0" y="0"/>
                </a:lnTo>
                <a:close/>
              </a:path>
            </a:pathLst>
          </a:custGeom>
          <a:blipFill>
            <a:blip r:embed="rId7"/>
            <a:stretch>
              <a:fillRect l="0" t="0" r="-58362" b="0"/>
            </a:stretch>
          </a:blipFill>
        </p:spPr>
      </p:sp>
      <p:sp>
        <p:nvSpPr>
          <p:cNvPr name="Freeform 15" id="15"/>
          <p:cNvSpPr/>
          <p:nvPr/>
        </p:nvSpPr>
        <p:spPr>
          <a:xfrm flipH="false" flipV="false" rot="0">
            <a:off x="1023616" y="6300655"/>
            <a:ext cx="2193171" cy="2829190"/>
          </a:xfrm>
          <a:custGeom>
            <a:avLst/>
            <a:gdLst/>
            <a:ahLst/>
            <a:cxnLst/>
            <a:rect r="r" b="b" t="t" l="l"/>
            <a:pathLst>
              <a:path h="2829190" w="2193171">
                <a:moveTo>
                  <a:pt x="0" y="0"/>
                </a:moveTo>
                <a:lnTo>
                  <a:pt x="2193171" y="0"/>
                </a:lnTo>
                <a:lnTo>
                  <a:pt x="2193171" y="2829190"/>
                </a:lnTo>
                <a:lnTo>
                  <a:pt x="0" y="2829190"/>
                </a:lnTo>
                <a:lnTo>
                  <a:pt x="0" y="0"/>
                </a:lnTo>
                <a:close/>
              </a:path>
            </a:pathLst>
          </a:custGeom>
          <a:blipFill>
            <a:blip r:embed="rId8"/>
            <a:stretch>
              <a:fillRect l="0" t="0" r="0" b="0"/>
            </a:stretch>
          </a:blipFill>
        </p:spPr>
      </p:sp>
      <p:sp>
        <p:nvSpPr>
          <p:cNvPr name="TextBox 16" id="16"/>
          <p:cNvSpPr txBox="true"/>
          <p:nvPr/>
        </p:nvSpPr>
        <p:spPr>
          <a:xfrm rot="0">
            <a:off x="3505584" y="1931975"/>
            <a:ext cx="11292838" cy="931545"/>
          </a:xfrm>
          <a:prstGeom prst="rect">
            <a:avLst/>
          </a:prstGeom>
        </p:spPr>
        <p:txBody>
          <a:bodyPr anchor="t" rtlCol="false" tIns="0" lIns="0" bIns="0" rIns="0">
            <a:spAutoFit/>
          </a:bodyPr>
          <a:lstStyle/>
          <a:p>
            <a:pPr algn="ctr">
              <a:lnSpc>
                <a:spcPts val="7440"/>
              </a:lnSpc>
            </a:pPr>
            <a:r>
              <a:rPr lang="en-US" b="true" sz="6000">
                <a:solidFill>
                  <a:srgbClr val="000000"/>
                </a:solidFill>
                <a:latin typeface="Inter Bold"/>
                <a:ea typeface="Inter Bold"/>
                <a:cs typeface="Inter Bold"/>
                <a:sym typeface="Inter Bold"/>
              </a:rPr>
              <a:t>LAKE PLANNING HANDBOOK</a:t>
            </a:r>
          </a:p>
        </p:txBody>
      </p:sp>
      <p:sp>
        <p:nvSpPr>
          <p:cNvPr name="TextBox 17" id="17"/>
          <p:cNvSpPr txBox="true"/>
          <p:nvPr/>
        </p:nvSpPr>
        <p:spPr>
          <a:xfrm rot="0">
            <a:off x="5178027" y="4364858"/>
            <a:ext cx="8092001" cy="2794635"/>
          </a:xfrm>
          <a:prstGeom prst="rect">
            <a:avLst/>
          </a:prstGeom>
        </p:spPr>
        <p:txBody>
          <a:bodyPr anchor="t" rtlCol="false" tIns="0" lIns="0" bIns="0" rIns="0">
            <a:spAutoFit/>
          </a:bodyPr>
          <a:lstStyle/>
          <a:p>
            <a:pPr algn="ctr">
              <a:lnSpc>
                <a:spcPts val="3719"/>
              </a:lnSpc>
            </a:pPr>
            <a:r>
              <a:rPr lang="en-US" b="true" sz="2999" i="true">
                <a:solidFill>
                  <a:srgbClr val="FFFFFF"/>
                </a:solidFill>
                <a:latin typeface="Open Sans Bold Italics"/>
                <a:ea typeface="Open Sans Bold Italics"/>
                <a:cs typeface="Open Sans Bold Italics"/>
                <a:sym typeface="Open Sans Bold Italics"/>
              </a:rPr>
              <a:t>Making a Lake Plan is a process that requires a devoted group of volunteers to move forward. Although every Lake Plan is unique, there are some commonalities that can help frame your discussions.</a:t>
            </a:r>
          </a:p>
          <a:p>
            <a:pPr algn="ctr">
              <a:lnSpc>
                <a:spcPts val="3719"/>
              </a:lnSpc>
            </a:pPr>
          </a:p>
        </p:txBody>
      </p:sp>
      <p:sp>
        <p:nvSpPr>
          <p:cNvPr name="TextBox 18" id="18"/>
          <p:cNvSpPr txBox="true"/>
          <p:nvPr/>
        </p:nvSpPr>
        <p:spPr>
          <a:xfrm rot="0">
            <a:off x="5774379" y="7148125"/>
            <a:ext cx="6739242" cy="396491"/>
          </a:xfrm>
          <a:prstGeom prst="rect">
            <a:avLst/>
          </a:prstGeom>
        </p:spPr>
        <p:txBody>
          <a:bodyPr anchor="t" rtlCol="false" tIns="0" lIns="0" bIns="0" rIns="0">
            <a:spAutoFit/>
          </a:bodyPr>
          <a:lstStyle/>
          <a:p>
            <a:pPr algn="ctr">
              <a:lnSpc>
                <a:spcPts val="3193"/>
              </a:lnSpc>
            </a:pPr>
            <a:r>
              <a:rPr lang="en-US" sz="2575">
                <a:solidFill>
                  <a:srgbClr val="FFC20E"/>
                </a:solidFill>
                <a:latin typeface="Open Sans"/>
                <a:ea typeface="Open Sans"/>
                <a:cs typeface="Open Sans"/>
                <a:sym typeface="Open Sans"/>
              </a:rPr>
              <a:t>FOCA.on.ca/lake-planning</a:t>
            </a:r>
          </a:p>
        </p:txBody>
      </p:sp>
      <p:sp>
        <p:nvSpPr>
          <p:cNvPr name="TextBox 19" id="19"/>
          <p:cNvSpPr txBox="true"/>
          <p:nvPr/>
        </p:nvSpPr>
        <p:spPr>
          <a:xfrm rot="0">
            <a:off x="3505584" y="8380969"/>
            <a:ext cx="4318992" cy="626745"/>
          </a:xfrm>
          <a:prstGeom prst="rect">
            <a:avLst/>
          </a:prstGeom>
        </p:spPr>
        <p:txBody>
          <a:bodyPr anchor="t" rtlCol="false" tIns="0" lIns="0" bIns="0" rIns="0">
            <a:spAutoFit/>
          </a:bodyPr>
          <a:lstStyle/>
          <a:p>
            <a:pPr algn="just">
              <a:lnSpc>
                <a:spcPts val="1679"/>
              </a:lnSpc>
            </a:pPr>
            <a:r>
              <a:rPr lang="en-US" b="true" sz="1199" i="true">
                <a:solidFill>
                  <a:srgbClr val="FFFFFF"/>
                </a:solidFill>
                <a:latin typeface="Poppins Bold Italics"/>
                <a:ea typeface="Poppins Bold Italics"/>
                <a:cs typeface="Poppins Bold Italics"/>
                <a:sym typeface="Poppins Bold Italics"/>
              </a:rPr>
              <a:t>OUT OF PRINT</a:t>
            </a:r>
            <a:r>
              <a:rPr lang="en-US" b="true" sz="1199" i="true">
                <a:solidFill>
                  <a:srgbClr val="FFFFFF"/>
                </a:solidFill>
                <a:latin typeface="Poppins Medium Italics"/>
                <a:ea typeface="Poppins Medium Italics"/>
                <a:cs typeface="Poppins Medium Italics"/>
                <a:sym typeface="Poppins Medium Italics"/>
              </a:rPr>
              <a:t>, but members can </a:t>
            </a:r>
            <a:r>
              <a:rPr lang="en-US" b="true" sz="1199" i="true" u="sng">
                <a:solidFill>
                  <a:srgbClr val="FFFFFF"/>
                </a:solidFill>
                <a:latin typeface="Poppins Medium Italics"/>
                <a:ea typeface="Poppins Medium Italics"/>
                <a:cs typeface="Poppins Medium Italics"/>
                <a:sym typeface="Poppins Medium Italics"/>
                <a:hlinkClick r:id="rId9" tooltip="mailto:info@foca.on.ca"/>
              </a:rPr>
              <a:t>contact FOCA</a:t>
            </a:r>
            <a:r>
              <a:rPr lang="en-US" b="true" sz="1199" i="true">
                <a:solidFill>
                  <a:srgbClr val="FFFFFF"/>
                </a:solidFill>
                <a:latin typeface="Poppins Medium Italics"/>
                <a:ea typeface="Poppins Medium Italics"/>
                <a:cs typeface="Poppins Medium Italics"/>
                <a:sym typeface="Poppins Medium Italics"/>
              </a:rPr>
              <a:t> </a:t>
            </a:r>
          </a:p>
          <a:p>
            <a:pPr algn="just">
              <a:lnSpc>
                <a:spcPts val="1679"/>
              </a:lnSpc>
            </a:pPr>
            <a:r>
              <a:rPr lang="en-US" b="true" sz="1199" i="true">
                <a:solidFill>
                  <a:srgbClr val="FFFFFF"/>
                </a:solidFill>
                <a:latin typeface="Poppins Medium Italics"/>
                <a:ea typeface="Poppins Medium Italics"/>
                <a:cs typeface="Poppins Medium Italics"/>
                <a:sym typeface="Poppins Medium Italics"/>
              </a:rPr>
              <a:t>for access to the digital edition including a full </a:t>
            </a:r>
          </a:p>
          <a:p>
            <a:pPr algn="just">
              <a:lnSpc>
                <a:spcPts val="1679"/>
              </a:lnSpc>
            </a:pPr>
            <a:r>
              <a:rPr lang="en-US" b="true" sz="1199" i="true">
                <a:solidFill>
                  <a:srgbClr val="FFFFFF"/>
                </a:solidFill>
                <a:latin typeface="Poppins Medium Italics"/>
                <a:ea typeface="Poppins Medium Italics"/>
                <a:cs typeface="Poppins Medium Italics"/>
                <a:sym typeface="Poppins Medium Italics"/>
              </a:rPr>
              <a:t>resource kit, sample materials, and example lake plans.</a:t>
            </a:r>
          </a:p>
        </p:txBody>
      </p:sp>
      <p:sp>
        <p:nvSpPr>
          <p:cNvPr name="TextBox 20" id="20"/>
          <p:cNvSpPr txBox="true"/>
          <p:nvPr/>
        </p:nvSpPr>
        <p:spPr>
          <a:xfrm rot="0">
            <a:off x="364244" y="9587045"/>
            <a:ext cx="6739242" cy="396491"/>
          </a:xfrm>
          <a:prstGeom prst="rect">
            <a:avLst/>
          </a:prstGeom>
        </p:spPr>
        <p:txBody>
          <a:bodyPr anchor="t" rtlCol="false" tIns="0" lIns="0" bIns="0" rIns="0">
            <a:spAutoFit/>
          </a:bodyPr>
          <a:lstStyle/>
          <a:p>
            <a:pPr algn="ctr">
              <a:lnSpc>
                <a:spcPts val="3193"/>
              </a:lnSpc>
            </a:pPr>
            <a:r>
              <a:rPr lang="en-US" sz="2575">
                <a:solidFill>
                  <a:srgbClr val="FFC20E"/>
                </a:solidFill>
                <a:latin typeface="Open Sans"/>
                <a:ea typeface="Open Sans"/>
                <a:cs typeface="Open Sans"/>
                <a:sym typeface="Open Sans"/>
              </a:rPr>
              <a:t>FOCA.on.ca/news/publications-videos/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7822553" y="8135882"/>
            <a:ext cx="930895" cy="92940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0070A2"/>
            </a:solidFill>
          </p:spPr>
        </p:sp>
      </p:grpSp>
      <p:grpSp>
        <p:nvGrpSpPr>
          <p:cNvPr name="Group 4" id="4"/>
          <p:cNvGrpSpPr/>
          <p:nvPr/>
        </p:nvGrpSpPr>
        <p:grpSpPr>
          <a:xfrm rot="0">
            <a:off x="1837276" y="3458028"/>
            <a:ext cx="4526381" cy="3370945"/>
            <a:chOff x="0" y="0"/>
            <a:chExt cx="6035175" cy="4494593"/>
          </a:xfrm>
        </p:grpSpPr>
        <p:pic>
          <p:nvPicPr>
            <p:cNvPr name="Picture 5" id="5"/>
            <p:cNvPicPr>
              <a:picLocks noChangeAspect="true"/>
            </p:cNvPicPr>
            <p:nvPr/>
          </p:nvPicPr>
          <p:blipFill>
            <a:blip r:embed="rId2"/>
            <a:srcRect l="0" t="18761" r="0" b="31679"/>
            <a:stretch>
              <a:fillRect/>
            </a:stretch>
          </p:blipFill>
          <p:spPr>
            <a:xfrm flipH="false" flipV="false">
              <a:off x="0" y="0"/>
              <a:ext cx="6035175" cy="4494593"/>
            </a:xfrm>
            <a:prstGeom prst="rect">
              <a:avLst/>
            </a:prstGeom>
          </p:spPr>
        </p:pic>
      </p:grpSp>
      <p:grpSp>
        <p:nvGrpSpPr>
          <p:cNvPr name="Group 6" id="6"/>
          <p:cNvGrpSpPr/>
          <p:nvPr/>
        </p:nvGrpSpPr>
        <p:grpSpPr>
          <a:xfrm rot="0">
            <a:off x="6880809" y="3458028"/>
            <a:ext cx="4526381" cy="3370945"/>
            <a:chOff x="0" y="0"/>
            <a:chExt cx="6035175" cy="4494593"/>
          </a:xfrm>
        </p:grpSpPr>
        <p:pic>
          <p:nvPicPr>
            <p:cNvPr name="Picture 7" id="7"/>
            <p:cNvPicPr>
              <a:picLocks noChangeAspect="true"/>
            </p:cNvPicPr>
            <p:nvPr/>
          </p:nvPicPr>
          <p:blipFill>
            <a:blip r:embed="rId3"/>
            <a:srcRect l="0" t="36802" r="0" b="13638"/>
            <a:stretch>
              <a:fillRect/>
            </a:stretch>
          </p:blipFill>
          <p:spPr>
            <a:xfrm flipH="false" flipV="false">
              <a:off x="0" y="0"/>
              <a:ext cx="6035175" cy="4494593"/>
            </a:xfrm>
            <a:prstGeom prst="rect">
              <a:avLst/>
            </a:prstGeom>
          </p:spPr>
        </p:pic>
      </p:grpSp>
      <p:grpSp>
        <p:nvGrpSpPr>
          <p:cNvPr name="Group 8" id="8"/>
          <p:cNvGrpSpPr/>
          <p:nvPr/>
        </p:nvGrpSpPr>
        <p:grpSpPr>
          <a:xfrm rot="0">
            <a:off x="11924343" y="3458028"/>
            <a:ext cx="4526381" cy="3370945"/>
            <a:chOff x="0" y="0"/>
            <a:chExt cx="6035175" cy="4494593"/>
          </a:xfrm>
        </p:grpSpPr>
        <p:pic>
          <p:nvPicPr>
            <p:cNvPr name="Picture 9" id="9"/>
            <p:cNvPicPr>
              <a:picLocks noChangeAspect="true"/>
            </p:cNvPicPr>
            <p:nvPr/>
          </p:nvPicPr>
          <p:blipFill>
            <a:blip r:embed="rId4"/>
            <a:srcRect l="1700" t="0" r="42880" b="0"/>
            <a:stretch>
              <a:fillRect/>
            </a:stretch>
          </p:blipFill>
          <p:spPr>
            <a:xfrm flipH="false" flipV="false">
              <a:off x="0" y="0"/>
              <a:ext cx="6035175" cy="4494593"/>
            </a:xfrm>
            <a:prstGeom prst="rect">
              <a:avLst/>
            </a:prstGeom>
          </p:spPr>
        </p:pic>
      </p:grpSp>
      <p:sp>
        <p:nvSpPr>
          <p:cNvPr name="TextBox 10" id="10"/>
          <p:cNvSpPr txBox="true"/>
          <p:nvPr/>
        </p:nvSpPr>
        <p:spPr>
          <a:xfrm rot="0">
            <a:off x="2035299" y="7565794"/>
            <a:ext cx="4130335" cy="1921510"/>
          </a:xfrm>
          <a:prstGeom prst="rect">
            <a:avLst/>
          </a:prstGeom>
        </p:spPr>
        <p:txBody>
          <a:bodyPr anchor="t" rtlCol="false" tIns="0" lIns="0" bIns="0" rIns="0">
            <a:spAutoFit/>
          </a:bodyPr>
          <a:lstStyle/>
          <a:p>
            <a:pPr algn="ctr">
              <a:lnSpc>
                <a:spcPts val="2239"/>
              </a:lnSpc>
              <a:spcBef>
                <a:spcPct val="0"/>
              </a:spcBef>
            </a:pPr>
            <a:r>
              <a:rPr lang="en-US" sz="1599">
                <a:solidFill>
                  <a:srgbClr val="201E1E"/>
                </a:solidFill>
                <a:latin typeface="Open Sans"/>
                <a:ea typeface="Open Sans"/>
                <a:cs typeface="Open Sans"/>
                <a:sym typeface="Open Sans"/>
              </a:rPr>
              <a:t>Read the 2024 Ontario Lake Stewards Magazine that was published in July, with articles about land use planning, lake management, wildland fire safety, woodstove safety tips, and updates on FOCA’s environmental programs. </a:t>
            </a:r>
            <a:r>
              <a:rPr lang="en-US" b="true" sz="1599">
                <a:solidFill>
                  <a:srgbClr val="201E1E"/>
                </a:solidFill>
                <a:latin typeface="Open Sans Bold"/>
                <a:ea typeface="Open Sans Bold"/>
                <a:cs typeface="Open Sans Bold"/>
                <a:sym typeface="Open Sans Bold"/>
              </a:rPr>
              <a:t>Download a digital copy at FOCA.on.ca</a:t>
            </a:r>
          </a:p>
        </p:txBody>
      </p:sp>
      <p:sp>
        <p:nvSpPr>
          <p:cNvPr name="TextBox 11" id="11"/>
          <p:cNvSpPr txBox="true"/>
          <p:nvPr/>
        </p:nvSpPr>
        <p:spPr>
          <a:xfrm rot="0">
            <a:off x="2035299" y="7107250"/>
            <a:ext cx="4130335" cy="297180"/>
          </a:xfrm>
          <a:prstGeom prst="rect">
            <a:avLst/>
          </a:prstGeom>
        </p:spPr>
        <p:txBody>
          <a:bodyPr anchor="t" rtlCol="false" tIns="0" lIns="0" bIns="0" rIns="0">
            <a:spAutoFit/>
          </a:bodyPr>
          <a:lstStyle/>
          <a:p>
            <a:pPr algn="ctr">
              <a:lnSpc>
                <a:spcPts val="2519"/>
              </a:lnSpc>
              <a:spcBef>
                <a:spcPct val="0"/>
              </a:spcBef>
            </a:pPr>
            <a:r>
              <a:rPr lang="en-US" b="true" sz="1799">
                <a:solidFill>
                  <a:srgbClr val="CE8B3D"/>
                </a:solidFill>
                <a:latin typeface="Open Sans Bold"/>
                <a:ea typeface="Open Sans Bold"/>
                <a:cs typeface="Open Sans Bold"/>
                <a:sym typeface="Open Sans Bold"/>
              </a:rPr>
              <a:t>Lake Stewards Magazine</a:t>
            </a:r>
          </a:p>
        </p:txBody>
      </p:sp>
      <p:sp>
        <p:nvSpPr>
          <p:cNvPr name="TextBox 12" id="12"/>
          <p:cNvSpPr txBox="true"/>
          <p:nvPr/>
        </p:nvSpPr>
        <p:spPr>
          <a:xfrm rot="0">
            <a:off x="7078832" y="7565794"/>
            <a:ext cx="4130335" cy="2197735"/>
          </a:xfrm>
          <a:prstGeom prst="rect">
            <a:avLst/>
          </a:prstGeom>
        </p:spPr>
        <p:txBody>
          <a:bodyPr anchor="t" rtlCol="false" tIns="0" lIns="0" bIns="0" rIns="0">
            <a:spAutoFit/>
          </a:bodyPr>
          <a:lstStyle/>
          <a:p>
            <a:pPr algn="ctr">
              <a:lnSpc>
                <a:spcPts val="2239"/>
              </a:lnSpc>
              <a:spcBef>
                <a:spcPct val="0"/>
              </a:spcBef>
            </a:pPr>
            <a:r>
              <a:rPr lang="en-US" b="true" sz="1599">
                <a:solidFill>
                  <a:srgbClr val="201E1E"/>
                </a:solidFill>
                <a:latin typeface="Open Sans Bold"/>
                <a:ea typeface="Open Sans Bold"/>
                <a:cs typeface="Open Sans Bold"/>
                <a:sym typeface="Open Sans Bold"/>
              </a:rPr>
              <a:t>Lake Partner Program</a:t>
            </a:r>
            <a:r>
              <a:rPr lang="en-US" sz="1599">
                <a:solidFill>
                  <a:srgbClr val="201E1E"/>
                </a:solidFill>
                <a:latin typeface="Open Sans"/>
                <a:ea typeface="Open Sans"/>
                <a:cs typeface="Open Sans"/>
                <a:sym typeface="Open Sans"/>
              </a:rPr>
              <a:t> – a joint program of FOCA and the MECP, boasts water sampling data for over 500 lakes across the province. For lakes that have at least 5 years of sampling data on file, new individualized lake reports are now available upon request; email </a:t>
            </a:r>
            <a:r>
              <a:rPr lang="en-US" b="true" sz="1599">
                <a:solidFill>
                  <a:srgbClr val="201E1E"/>
                </a:solidFill>
                <a:latin typeface="Open Sans Bold"/>
                <a:ea typeface="Open Sans Bold"/>
                <a:cs typeface="Open Sans Bold"/>
                <a:sym typeface="Open Sans Bold"/>
              </a:rPr>
              <a:t>lakepartner@ontario.ca</a:t>
            </a:r>
          </a:p>
        </p:txBody>
      </p:sp>
      <p:sp>
        <p:nvSpPr>
          <p:cNvPr name="TextBox 13" id="13"/>
          <p:cNvSpPr txBox="true"/>
          <p:nvPr/>
        </p:nvSpPr>
        <p:spPr>
          <a:xfrm rot="0">
            <a:off x="7078832" y="7107250"/>
            <a:ext cx="4130335" cy="297180"/>
          </a:xfrm>
          <a:prstGeom prst="rect">
            <a:avLst/>
          </a:prstGeom>
        </p:spPr>
        <p:txBody>
          <a:bodyPr anchor="t" rtlCol="false" tIns="0" lIns="0" bIns="0" rIns="0">
            <a:spAutoFit/>
          </a:bodyPr>
          <a:lstStyle/>
          <a:p>
            <a:pPr algn="ctr">
              <a:lnSpc>
                <a:spcPts val="2519"/>
              </a:lnSpc>
              <a:spcBef>
                <a:spcPct val="0"/>
              </a:spcBef>
            </a:pPr>
            <a:r>
              <a:rPr lang="en-US" b="true" sz="1799">
                <a:solidFill>
                  <a:srgbClr val="CE8B3D"/>
                </a:solidFill>
                <a:latin typeface="Open Sans Bold"/>
                <a:ea typeface="Open Sans Bold"/>
                <a:cs typeface="Open Sans Bold"/>
                <a:sym typeface="Open Sans Bold"/>
              </a:rPr>
              <a:t>*NEW Individualized Reports</a:t>
            </a:r>
          </a:p>
        </p:txBody>
      </p:sp>
      <p:sp>
        <p:nvSpPr>
          <p:cNvPr name="TextBox 14" id="14"/>
          <p:cNvSpPr txBox="true"/>
          <p:nvPr/>
        </p:nvSpPr>
        <p:spPr>
          <a:xfrm rot="0">
            <a:off x="12122366" y="7565794"/>
            <a:ext cx="4130335" cy="2197735"/>
          </a:xfrm>
          <a:prstGeom prst="rect">
            <a:avLst/>
          </a:prstGeom>
        </p:spPr>
        <p:txBody>
          <a:bodyPr anchor="t" rtlCol="false" tIns="0" lIns="0" bIns="0" rIns="0">
            <a:spAutoFit/>
          </a:bodyPr>
          <a:lstStyle/>
          <a:p>
            <a:pPr algn="ctr">
              <a:lnSpc>
                <a:spcPts val="2239"/>
              </a:lnSpc>
            </a:pPr>
            <a:r>
              <a:rPr lang="en-US" sz="1599" b="true">
                <a:solidFill>
                  <a:srgbClr val="201E1E"/>
                </a:solidFill>
                <a:latin typeface="Open Sans Bold"/>
                <a:ea typeface="Open Sans Bold"/>
                <a:cs typeface="Open Sans Bold"/>
                <a:sym typeface="Open Sans Bold"/>
              </a:rPr>
              <a:t>Register now </a:t>
            </a:r>
            <a:r>
              <a:rPr lang="en-US" sz="1599">
                <a:solidFill>
                  <a:srgbClr val="201E1E"/>
                </a:solidFill>
                <a:latin typeface="Open Sans"/>
                <a:ea typeface="Open Sans"/>
                <a:cs typeface="Open Sans"/>
                <a:sym typeface="Open Sans"/>
              </a:rPr>
              <a:t>for the FOCA Fall Seminar, being held by webinar only. Theme “Healthy Waterfronts” with talks on septic system re-inspections, source water protection, identifying aquatic plants, algae, water sampling and more.</a:t>
            </a:r>
          </a:p>
          <a:p>
            <a:pPr algn="ctr">
              <a:lnSpc>
                <a:spcPts val="2239"/>
              </a:lnSpc>
              <a:spcBef>
                <a:spcPct val="0"/>
              </a:spcBef>
            </a:pPr>
            <a:r>
              <a:rPr lang="en-US" b="true" sz="1599">
                <a:solidFill>
                  <a:srgbClr val="201E1E"/>
                </a:solidFill>
                <a:latin typeface="Open Sans Bold"/>
                <a:ea typeface="Open Sans Bold"/>
                <a:cs typeface="Open Sans Bold"/>
                <a:sym typeface="Open Sans Bold"/>
              </a:rPr>
              <a:t>See the agenda and register online here: https://foca.on.ca/events/#upcoming</a:t>
            </a:r>
          </a:p>
        </p:txBody>
      </p:sp>
      <p:sp>
        <p:nvSpPr>
          <p:cNvPr name="TextBox 15" id="15"/>
          <p:cNvSpPr txBox="true"/>
          <p:nvPr/>
        </p:nvSpPr>
        <p:spPr>
          <a:xfrm rot="0">
            <a:off x="12122366" y="7107250"/>
            <a:ext cx="4130335" cy="297180"/>
          </a:xfrm>
          <a:prstGeom prst="rect">
            <a:avLst/>
          </a:prstGeom>
        </p:spPr>
        <p:txBody>
          <a:bodyPr anchor="t" rtlCol="false" tIns="0" lIns="0" bIns="0" rIns="0">
            <a:spAutoFit/>
          </a:bodyPr>
          <a:lstStyle/>
          <a:p>
            <a:pPr algn="ctr">
              <a:lnSpc>
                <a:spcPts val="2519"/>
              </a:lnSpc>
              <a:spcBef>
                <a:spcPct val="0"/>
              </a:spcBef>
            </a:pPr>
            <a:r>
              <a:rPr lang="en-US" b="true" sz="1799">
                <a:solidFill>
                  <a:srgbClr val="CE8B3D"/>
                </a:solidFill>
                <a:latin typeface="Open Sans Bold"/>
                <a:ea typeface="Open Sans Bold"/>
                <a:cs typeface="Open Sans Bold"/>
                <a:sym typeface="Open Sans Bold"/>
              </a:rPr>
              <a:t>FOCA Fall Seminar, 09 November</a:t>
            </a:r>
          </a:p>
        </p:txBody>
      </p:sp>
      <p:sp>
        <p:nvSpPr>
          <p:cNvPr name="TextBox 16" id="16"/>
          <p:cNvSpPr txBox="true"/>
          <p:nvPr/>
        </p:nvSpPr>
        <p:spPr>
          <a:xfrm rot="0">
            <a:off x="4914065" y="1931975"/>
            <a:ext cx="8459870" cy="931545"/>
          </a:xfrm>
          <a:prstGeom prst="rect">
            <a:avLst/>
          </a:prstGeom>
        </p:spPr>
        <p:txBody>
          <a:bodyPr anchor="t" rtlCol="false" tIns="0" lIns="0" bIns="0" rIns="0">
            <a:spAutoFit/>
          </a:bodyPr>
          <a:lstStyle/>
          <a:p>
            <a:pPr algn="ctr">
              <a:lnSpc>
                <a:spcPts val="7440"/>
              </a:lnSpc>
            </a:pPr>
            <a:r>
              <a:rPr lang="en-US" b="true" sz="6000">
                <a:solidFill>
                  <a:srgbClr val="000000"/>
                </a:solidFill>
                <a:latin typeface="Inter Bold"/>
                <a:ea typeface="Inter Bold"/>
                <a:cs typeface="Inter Bold"/>
                <a:sym typeface="Inter Bold"/>
              </a:rPr>
              <a:t>KEY UPDATES</a:t>
            </a:r>
          </a:p>
        </p:txBody>
      </p:sp>
      <p:grpSp>
        <p:nvGrpSpPr>
          <p:cNvPr name="Group 17" id="17"/>
          <p:cNvGrpSpPr/>
          <p:nvPr/>
        </p:nvGrpSpPr>
        <p:grpSpPr>
          <a:xfrm rot="0">
            <a:off x="8521429" y="1614603"/>
            <a:ext cx="1245141" cy="47625"/>
            <a:chOff x="0" y="0"/>
            <a:chExt cx="327938" cy="12543"/>
          </a:xfrm>
        </p:grpSpPr>
        <p:sp>
          <p:nvSpPr>
            <p:cNvPr name="Freeform 18" id="18"/>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19" id="19"/>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0">
            <a:off x="1834744" y="2086636"/>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15278962" y="2086636"/>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1028700" y="446533"/>
            <a:ext cx="2050394" cy="469000"/>
          </a:xfrm>
          <a:custGeom>
            <a:avLst/>
            <a:gdLst/>
            <a:ahLst/>
            <a:cxnLst/>
            <a:rect r="r" b="b" t="t" l="l"/>
            <a:pathLst>
              <a:path h="469000" w="2050394">
                <a:moveTo>
                  <a:pt x="0" y="0"/>
                </a:moveTo>
                <a:lnTo>
                  <a:pt x="2050394" y="0"/>
                </a:lnTo>
                <a:lnTo>
                  <a:pt x="2050394" y="468999"/>
                </a:lnTo>
                <a:lnTo>
                  <a:pt x="0" y="468999"/>
                </a:lnTo>
                <a:lnTo>
                  <a:pt x="0" y="0"/>
                </a:lnTo>
                <a:close/>
              </a:path>
            </a:pathLst>
          </a:custGeom>
          <a:blipFill>
            <a:blip r:embed="rId9"/>
            <a:stretch>
              <a:fillRect l="0" t="0" r="-58362"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700000">
            <a:off x="17822553" y="8135882"/>
            <a:ext cx="930895" cy="929405"/>
            <a:chOff x="0" y="0"/>
            <a:chExt cx="6350000" cy="6339840"/>
          </a:xfrm>
        </p:grpSpPr>
        <p:sp>
          <p:nvSpPr>
            <p:cNvPr name="Freeform 3" id="3"/>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CE8B3D"/>
            </a:solidFill>
          </p:spPr>
        </p:sp>
      </p:grpSp>
      <p:grpSp>
        <p:nvGrpSpPr>
          <p:cNvPr name="Group 4" id="4"/>
          <p:cNvGrpSpPr/>
          <p:nvPr/>
        </p:nvGrpSpPr>
        <p:grpSpPr>
          <a:xfrm rot="0">
            <a:off x="0" y="0"/>
            <a:ext cx="6100050" cy="10287000"/>
            <a:chOff x="0" y="0"/>
            <a:chExt cx="8133401" cy="13716000"/>
          </a:xfrm>
        </p:grpSpPr>
        <p:pic>
          <p:nvPicPr>
            <p:cNvPr name="Picture 5" id="5"/>
            <p:cNvPicPr>
              <a:picLocks noChangeAspect="true"/>
            </p:cNvPicPr>
            <p:nvPr/>
          </p:nvPicPr>
          <p:blipFill>
            <a:blip r:embed="rId2"/>
            <a:srcRect l="21280" t="0" r="34299" b="0"/>
            <a:stretch>
              <a:fillRect/>
            </a:stretch>
          </p:blipFill>
          <p:spPr>
            <a:xfrm flipH="false" flipV="false">
              <a:off x="0" y="0"/>
              <a:ext cx="8133401" cy="13716000"/>
            </a:xfrm>
            <a:prstGeom prst="rect">
              <a:avLst/>
            </a:prstGeom>
          </p:spPr>
        </p:pic>
      </p:grpSp>
      <p:sp>
        <p:nvSpPr>
          <p:cNvPr name="TextBox 6" id="6"/>
          <p:cNvSpPr txBox="true"/>
          <p:nvPr/>
        </p:nvSpPr>
        <p:spPr>
          <a:xfrm rot="0">
            <a:off x="7469969" y="2282824"/>
            <a:ext cx="8530548" cy="1874520"/>
          </a:xfrm>
          <a:prstGeom prst="rect">
            <a:avLst/>
          </a:prstGeom>
        </p:spPr>
        <p:txBody>
          <a:bodyPr anchor="t" rtlCol="false" tIns="0" lIns="0" bIns="0" rIns="0">
            <a:spAutoFit/>
          </a:bodyPr>
          <a:lstStyle/>
          <a:p>
            <a:pPr algn="l">
              <a:lnSpc>
                <a:spcPts val="7440"/>
              </a:lnSpc>
            </a:pPr>
            <a:r>
              <a:rPr lang="en-US" sz="6000" b="true">
                <a:solidFill>
                  <a:srgbClr val="000000"/>
                </a:solidFill>
                <a:latin typeface="Inter Bold"/>
                <a:ea typeface="Inter Bold"/>
                <a:cs typeface="Inter Bold"/>
                <a:sym typeface="Inter Bold"/>
              </a:rPr>
              <a:t>STRATEGIC PLANNING 2025-2027</a:t>
            </a:r>
          </a:p>
        </p:txBody>
      </p:sp>
      <p:grpSp>
        <p:nvGrpSpPr>
          <p:cNvPr name="Group 7" id="7"/>
          <p:cNvGrpSpPr/>
          <p:nvPr/>
        </p:nvGrpSpPr>
        <p:grpSpPr>
          <a:xfrm rot="0">
            <a:off x="7469969" y="1946401"/>
            <a:ext cx="1245141" cy="47625"/>
            <a:chOff x="0" y="0"/>
            <a:chExt cx="327938" cy="12543"/>
          </a:xfrm>
        </p:grpSpPr>
        <p:sp>
          <p:nvSpPr>
            <p:cNvPr name="Freeform 8" id="8"/>
            <p:cNvSpPr/>
            <p:nvPr/>
          </p:nvSpPr>
          <p:spPr>
            <a:xfrm flipH="false" flipV="false" rot="0">
              <a:off x="0" y="0"/>
              <a:ext cx="327938" cy="12543"/>
            </a:xfrm>
            <a:custGeom>
              <a:avLst/>
              <a:gdLst/>
              <a:ahLst/>
              <a:cxnLst/>
              <a:rect r="r" b="b" t="t" l="l"/>
              <a:pathLst>
                <a:path h="12543" w="327938">
                  <a:moveTo>
                    <a:pt x="0" y="0"/>
                  </a:moveTo>
                  <a:lnTo>
                    <a:pt x="327938" y="0"/>
                  </a:lnTo>
                  <a:lnTo>
                    <a:pt x="327938" y="12543"/>
                  </a:lnTo>
                  <a:lnTo>
                    <a:pt x="0" y="12543"/>
                  </a:lnTo>
                  <a:close/>
                </a:path>
              </a:pathLst>
            </a:custGeom>
            <a:solidFill>
              <a:srgbClr val="CE8B3D"/>
            </a:solidFill>
          </p:spPr>
        </p:sp>
        <p:sp>
          <p:nvSpPr>
            <p:cNvPr name="TextBox 9" id="9"/>
            <p:cNvSpPr txBox="true"/>
            <p:nvPr/>
          </p:nvSpPr>
          <p:spPr>
            <a:xfrm>
              <a:off x="0" y="-38100"/>
              <a:ext cx="327938" cy="5064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7469969" y="4462144"/>
            <a:ext cx="4502005" cy="4174609"/>
            <a:chOff x="0" y="0"/>
            <a:chExt cx="1160932" cy="1076507"/>
          </a:xfrm>
        </p:grpSpPr>
        <p:sp>
          <p:nvSpPr>
            <p:cNvPr name="Freeform 11" id="11"/>
            <p:cNvSpPr/>
            <p:nvPr/>
          </p:nvSpPr>
          <p:spPr>
            <a:xfrm flipH="false" flipV="false" rot="0">
              <a:off x="0" y="0"/>
              <a:ext cx="1160932" cy="1076507"/>
            </a:xfrm>
            <a:custGeom>
              <a:avLst/>
              <a:gdLst/>
              <a:ahLst/>
              <a:cxnLst/>
              <a:rect r="r" b="b" t="t" l="l"/>
              <a:pathLst>
                <a:path h="1076507" w="1160932">
                  <a:moveTo>
                    <a:pt x="0" y="0"/>
                  </a:moveTo>
                  <a:lnTo>
                    <a:pt x="1160932" y="0"/>
                  </a:lnTo>
                  <a:lnTo>
                    <a:pt x="1160932" y="1076507"/>
                  </a:lnTo>
                  <a:lnTo>
                    <a:pt x="0" y="1076507"/>
                  </a:lnTo>
                  <a:close/>
                </a:path>
              </a:pathLst>
            </a:custGeom>
            <a:solidFill>
              <a:srgbClr val="0070A2"/>
            </a:solidFill>
          </p:spPr>
        </p:sp>
        <p:sp>
          <p:nvSpPr>
            <p:cNvPr name="TextBox 12" id="12"/>
            <p:cNvSpPr txBox="true"/>
            <p:nvPr/>
          </p:nvSpPr>
          <p:spPr>
            <a:xfrm>
              <a:off x="0" y="-38100"/>
              <a:ext cx="1160932" cy="1114607"/>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1971974" y="4462144"/>
            <a:ext cx="4502005" cy="4174609"/>
            <a:chOff x="0" y="0"/>
            <a:chExt cx="1160932" cy="1076507"/>
          </a:xfrm>
        </p:grpSpPr>
        <p:sp>
          <p:nvSpPr>
            <p:cNvPr name="Freeform 14" id="14"/>
            <p:cNvSpPr/>
            <p:nvPr/>
          </p:nvSpPr>
          <p:spPr>
            <a:xfrm flipH="false" flipV="false" rot="0">
              <a:off x="0" y="0"/>
              <a:ext cx="1160932" cy="1076507"/>
            </a:xfrm>
            <a:custGeom>
              <a:avLst/>
              <a:gdLst/>
              <a:ahLst/>
              <a:cxnLst/>
              <a:rect r="r" b="b" t="t" l="l"/>
              <a:pathLst>
                <a:path h="1076507" w="1160932">
                  <a:moveTo>
                    <a:pt x="0" y="0"/>
                  </a:moveTo>
                  <a:lnTo>
                    <a:pt x="1160932" y="0"/>
                  </a:lnTo>
                  <a:lnTo>
                    <a:pt x="1160932" y="1076507"/>
                  </a:lnTo>
                  <a:lnTo>
                    <a:pt x="0" y="1076507"/>
                  </a:lnTo>
                  <a:close/>
                </a:path>
              </a:pathLst>
            </a:custGeom>
            <a:solidFill>
              <a:srgbClr val="201E1E"/>
            </a:solidFill>
          </p:spPr>
        </p:sp>
        <p:sp>
          <p:nvSpPr>
            <p:cNvPr name="TextBox 15" id="15"/>
            <p:cNvSpPr txBox="true"/>
            <p:nvPr/>
          </p:nvSpPr>
          <p:spPr>
            <a:xfrm>
              <a:off x="0" y="-38100"/>
              <a:ext cx="1160932" cy="1114607"/>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8092539" y="5744331"/>
            <a:ext cx="3346231" cy="2473960"/>
          </a:xfrm>
          <a:prstGeom prst="rect">
            <a:avLst/>
          </a:prstGeom>
        </p:spPr>
        <p:txBody>
          <a:bodyPr anchor="t" rtlCol="false" tIns="0" lIns="0" bIns="0" rIns="0">
            <a:spAutoFit/>
          </a:bodyPr>
          <a:lstStyle/>
          <a:p>
            <a:pPr algn="l">
              <a:lnSpc>
                <a:spcPts val="2239"/>
              </a:lnSpc>
              <a:spcBef>
                <a:spcPct val="0"/>
              </a:spcBef>
            </a:pPr>
            <a:r>
              <a:rPr lang="en-US" sz="1599">
                <a:solidFill>
                  <a:srgbClr val="FFFFFF"/>
                </a:solidFill>
                <a:latin typeface="Open Sans"/>
                <a:ea typeface="Open Sans"/>
                <a:cs typeface="Open Sans"/>
                <a:sym typeface="Open Sans"/>
              </a:rPr>
              <a:t>Board and staff have been deeply involved in the gathering input from key stakeholders, analyzing past performance data, identifying priorities, and drafting preliminary goals to serve as a foundation for deeper discussions and refinement during 2-days in November with our strategic facilitator.</a:t>
            </a:r>
          </a:p>
        </p:txBody>
      </p:sp>
      <p:sp>
        <p:nvSpPr>
          <p:cNvPr name="TextBox 17" id="17"/>
          <p:cNvSpPr txBox="true"/>
          <p:nvPr/>
        </p:nvSpPr>
        <p:spPr>
          <a:xfrm rot="0">
            <a:off x="8092539" y="4804404"/>
            <a:ext cx="1756163" cy="688011"/>
          </a:xfrm>
          <a:prstGeom prst="rect">
            <a:avLst/>
          </a:prstGeom>
        </p:spPr>
        <p:txBody>
          <a:bodyPr anchor="t" rtlCol="false" tIns="0" lIns="0" bIns="0" rIns="0">
            <a:spAutoFit/>
          </a:bodyPr>
          <a:lstStyle/>
          <a:p>
            <a:pPr algn="l">
              <a:lnSpc>
                <a:spcPts val="5653"/>
              </a:lnSpc>
              <a:spcBef>
                <a:spcPct val="0"/>
              </a:spcBef>
            </a:pPr>
            <a:r>
              <a:rPr lang="en-US" sz="4037" b="true">
                <a:solidFill>
                  <a:srgbClr val="FFFFFF"/>
                </a:solidFill>
                <a:latin typeface="Open Sans Bold"/>
                <a:ea typeface="Open Sans Bold"/>
                <a:cs typeface="Open Sans Bold"/>
                <a:sym typeface="Open Sans Bold"/>
              </a:rPr>
              <a:t>NOV</a:t>
            </a:r>
          </a:p>
        </p:txBody>
      </p:sp>
      <p:sp>
        <p:nvSpPr>
          <p:cNvPr name="TextBox 18" id="18"/>
          <p:cNvSpPr txBox="true"/>
          <p:nvPr/>
        </p:nvSpPr>
        <p:spPr>
          <a:xfrm rot="0">
            <a:off x="12638299" y="5744331"/>
            <a:ext cx="3096065" cy="2473960"/>
          </a:xfrm>
          <a:prstGeom prst="rect">
            <a:avLst/>
          </a:prstGeom>
        </p:spPr>
        <p:txBody>
          <a:bodyPr anchor="t" rtlCol="false" tIns="0" lIns="0" bIns="0" rIns="0">
            <a:spAutoFit/>
          </a:bodyPr>
          <a:lstStyle/>
          <a:p>
            <a:pPr algn="l">
              <a:lnSpc>
                <a:spcPts val="2239"/>
              </a:lnSpc>
              <a:spcBef>
                <a:spcPct val="0"/>
              </a:spcBef>
            </a:pPr>
            <a:r>
              <a:rPr lang="en-US" sz="1599">
                <a:solidFill>
                  <a:srgbClr val="FFFFFF"/>
                </a:solidFill>
                <a:latin typeface="Open Sans"/>
                <a:ea typeface="Open Sans"/>
                <a:cs typeface="Open Sans"/>
                <a:sym typeface="Open Sans"/>
              </a:rPr>
              <a:t>At the AGM, the 3-year strategic plan will be presented in a clear, structured format, highlighting key updates, achievements, financials, and future goals to engage members and facilitate informed decision-making. We look forward to seeing you all on March 1, 2025. </a:t>
            </a:r>
          </a:p>
        </p:txBody>
      </p:sp>
      <p:sp>
        <p:nvSpPr>
          <p:cNvPr name="TextBox 19" id="19"/>
          <p:cNvSpPr txBox="true"/>
          <p:nvPr/>
        </p:nvSpPr>
        <p:spPr>
          <a:xfrm rot="0">
            <a:off x="12638299" y="4804404"/>
            <a:ext cx="1756163" cy="688011"/>
          </a:xfrm>
          <a:prstGeom prst="rect">
            <a:avLst/>
          </a:prstGeom>
        </p:spPr>
        <p:txBody>
          <a:bodyPr anchor="t" rtlCol="false" tIns="0" lIns="0" bIns="0" rIns="0">
            <a:spAutoFit/>
          </a:bodyPr>
          <a:lstStyle/>
          <a:p>
            <a:pPr algn="l">
              <a:lnSpc>
                <a:spcPts val="5653"/>
              </a:lnSpc>
              <a:spcBef>
                <a:spcPct val="0"/>
              </a:spcBef>
            </a:pPr>
            <a:r>
              <a:rPr lang="en-US" sz="4037" b="true">
                <a:solidFill>
                  <a:srgbClr val="FFC20E"/>
                </a:solidFill>
                <a:latin typeface="Open Sans Bold"/>
                <a:ea typeface="Open Sans Bold"/>
                <a:cs typeface="Open Sans Bold"/>
                <a:sym typeface="Open Sans Bold"/>
              </a:rPr>
              <a:t>AGM</a:t>
            </a:r>
          </a:p>
        </p:txBody>
      </p:sp>
      <p:sp>
        <p:nvSpPr>
          <p:cNvPr name="Freeform 20" id="20"/>
          <p:cNvSpPr/>
          <p:nvPr/>
        </p:nvSpPr>
        <p:spPr>
          <a:xfrm flipH="false" flipV="false" rot="0">
            <a:off x="15302216" y="1946401"/>
            <a:ext cx="1171762" cy="641273"/>
          </a:xfrm>
          <a:custGeom>
            <a:avLst/>
            <a:gdLst/>
            <a:ahLst/>
            <a:cxnLst/>
            <a:rect r="r" b="b" t="t" l="l"/>
            <a:pathLst>
              <a:path h="641273" w="1171762">
                <a:moveTo>
                  <a:pt x="0" y="0"/>
                </a:moveTo>
                <a:lnTo>
                  <a:pt x="1171762" y="0"/>
                </a:lnTo>
                <a:lnTo>
                  <a:pt x="1171762" y="641274"/>
                </a:lnTo>
                <a:lnTo>
                  <a:pt x="0" y="6412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1028700" y="560305"/>
            <a:ext cx="2050394" cy="468395"/>
          </a:xfrm>
          <a:custGeom>
            <a:avLst/>
            <a:gdLst/>
            <a:ahLst/>
            <a:cxnLst/>
            <a:rect r="r" b="b" t="t" l="l"/>
            <a:pathLst>
              <a:path h="468395" w="2050394">
                <a:moveTo>
                  <a:pt x="0" y="0"/>
                </a:moveTo>
                <a:lnTo>
                  <a:pt x="2050394" y="0"/>
                </a:lnTo>
                <a:lnTo>
                  <a:pt x="2050394" y="468395"/>
                </a:lnTo>
                <a:lnTo>
                  <a:pt x="0" y="468395"/>
                </a:lnTo>
                <a:lnTo>
                  <a:pt x="0" y="0"/>
                </a:lnTo>
                <a:close/>
              </a:path>
            </a:pathLst>
          </a:custGeom>
          <a:blipFill>
            <a:blip r:embed="rId5"/>
            <a:stretch>
              <a:fillRect l="0" t="0" r="-58158"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903474" y="0"/>
            <a:ext cx="4384526" cy="10287000"/>
            <a:chOff x="0" y="0"/>
            <a:chExt cx="1154772" cy="2709333"/>
          </a:xfrm>
        </p:grpSpPr>
        <p:sp>
          <p:nvSpPr>
            <p:cNvPr name="Freeform 3" id="3"/>
            <p:cNvSpPr/>
            <p:nvPr/>
          </p:nvSpPr>
          <p:spPr>
            <a:xfrm flipH="false" flipV="false" rot="0">
              <a:off x="0" y="0"/>
              <a:ext cx="1154772" cy="2709333"/>
            </a:xfrm>
            <a:custGeom>
              <a:avLst/>
              <a:gdLst/>
              <a:ahLst/>
              <a:cxnLst/>
              <a:rect r="r" b="b" t="t" l="l"/>
              <a:pathLst>
                <a:path h="2709333" w="1154772">
                  <a:moveTo>
                    <a:pt x="0" y="0"/>
                  </a:moveTo>
                  <a:lnTo>
                    <a:pt x="1154772" y="0"/>
                  </a:lnTo>
                  <a:lnTo>
                    <a:pt x="1154772" y="2709333"/>
                  </a:lnTo>
                  <a:lnTo>
                    <a:pt x="0" y="2709333"/>
                  </a:lnTo>
                  <a:close/>
                </a:path>
              </a:pathLst>
            </a:custGeom>
            <a:solidFill>
              <a:srgbClr val="201E1E"/>
            </a:solidFill>
          </p:spPr>
        </p:sp>
        <p:sp>
          <p:nvSpPr>
            <p:cNvPr name="TextBox 4" id="4"/>
            <p:cNvSpPr txBox="true"/>
            <p:nvPr/>
          </p:nvSpPr>
          <p:spPr>
            <a:xfrm>
              <a:off x="0" y="-38100"/>
              <a:ext cx="1154772" cy="27474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2700000">
            <a:off x="17822553" y="8135882"/>
            <a:ext cx="930895" cy="929405"/>
            <a:chOff x="0" y="0"/>
            <a:chExt cx="6350000" cy="6339840"/>
          </a:xfrm>
        </p:grpSpPr>
        <p:sp>
          <p:nvSpPr>
            <p:cNvPr name="Freeform 6" id="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lnTo>
                    <a:pt x="6350000" y="6339840"/>
                  </a:lnTo>
                  <a:close/>
                </a:path>
              </a:pathLst>
            </a:custGeom>
            <a:solidFill>
              <a:srgbClr val="33A544"/>
            </a:solidFill>
          </p:spPr>
        </p:sp>
      </p:grpSp>
      <p:grpSp>
        <p:nvGrpSpPr>
          <p:cNvPr name="Group 7" id="7"/>
          <p:cNvGrpSpPr/>
          <p:nvPr/>
        </p:nvGrpSpPr>
        <p:grpSpPr>
          <a:xfrm rot="0">
            <a:off x="9144000" y="1848242"/>
            <a:ext cx="7308565" cy="6590517"/>
            <a:chOff x="0" y="0"/>
            <a:chExt cx="9744753" cy="8787356"/>
          </a:xfrm>
        </p:grpSpPr>
        <p:pic>
          <p:nvPicPr>
            <p:cNvPr name="Picture 8" id="8"/>
            <p:cNvPicPr>
              <a:picLocks noChangeAspect="true"/>
            </p:cNvPicPr>
            <p:nvPr/>
          </p:nvPicPr>
          <p:blipFill>
            <a:blip r:embed="rId2"/>
            <a:srcRect l="39180" t="0" r="39180" b="0"/>
            <a:stretch>
              <a:fillRect/>
            </a:stretch>
          </p:blipFill>
          <p:spPr>
            <a:xfrm flipH="false" flipV="false">
              <a:off x="0" y="0"/>
              <a:ext cx="3205918" cy="5773570"/>
            </a:xfrm>
            <a:prstGeom prst="rect">
              <a:avLst/>
            </a:prstGeom>
          </p:spPr>
        </p:pic>
        <p:pic>
          <p:nvPicPr>
            <p:cNvPr name="Picture 9" id="9"/>
            <p:cNvPicPr>
              <a:picLocks noChangeAspect="true"/>
            </p:cNvPicPr>
            <p:nvPr/>
          </p:nvPicPr>
          <p:blipFill>
            <a:blip r:embed="rId2"/>
            <a:srcRect l="28360" t="0" r="28360" b="0"/>
            <a:stretch>
              <a:fillRect/>
            </a:stretch>
          </p:blipFill>
          <p:spPr>
            <a:xfrm flipH="false" flipV="false">
              <a:off x="3332918" y="0"/>
              <a:ext cx="6411835" cy="5773570"/>
            </a:xfrm>
            <a:prstGeom prst="rect">
              <a:avLst/>
            </a:prstGeom>
          </p:spPr>
        </p:pic>
        <p:pic>
          <p:nvPicPr>
            <p:cNvPr name="Picture 10" id="10"/>
            <p:cNvPicPr>
              <a:picLocks noChangeAspect="true"/>
            </p:cNvPicPr>
            <p:nvPr/>
          </p:nvPicPr>
          <p:blipFill>
            <a:blip r:embed="rId2"/>
            <a:srcRect l="0" t="11991" r="0" b="11991"/>
            <a:stretch>
              <a:fillRect/>
            </a:stretch>
          </p:blipFill>
          <p:spPr>
            <a:xfrm flipH="false" flipV="false">
              <a:off x="0" y="5900570"/>
              <a:ext cx="9744753" cy="2886785"/>
            </a:xfrm>
            <a:prstGeom prst="rect">
              <a:avLst/>
            </a:prstGeom>
          </p:spPr>
        </p:pic>
      </p:grpSp>
      <p:sp>
        <p:nvSpPr>
          <p:cNvPr name="Freeform 11" id="11"/>
          <p:cNvSpPr/>
          <p:nvPr/>
        </p:nvSpPr>
        <p:spPr>
          <a:xfrm flipH="false" flipV="false" rot="0">
            <a:off x="2047048" y="6927467"/>
            <a:ext cx="404792" cy="404792"/>
          </a:xfrm>
          <a:custGeom>
            <a:avLst/>
            <a:gdLst/>
            <a:ahLst/>
            <a:cxnLst/>
            <a:rect r="r" b="b" t="t" l="l"/>
            <a:pathLst>
              <a:path h="404792" w="404792">
                <a:moveTo>
                  <a:pt x="0" y="0"/>
                </a:moveTo>
                <a:lnTo>
                  <a:pt x="404792" y="0"/>
                </a:lnTo>
                <a:lnTo>
                  <a:pt x="404792" y="404792"/>
                </a:lnTo>
                <a:lnTo>
                  <a:pt x="0" y="4047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2047048" y="7604859"/>
            <a:ext cx="404792" cy="404792"/>
          </a:xfrm>
          <a:custGeom>
            <a:avLst/>
            <a:gdLst/>
            <a:ahLst/>
            <a:cxnLst/>
            <a:rect r="r" b="b" t="t" l="l"/>
            <a:pathLst>
              <a:path h="404792" w="404792">
                <a:moveTo>
                  <a:pt x="0" y="0"/>
                </a:moveTo>
                <a:lnTo>
                  <a:pt x="404792" y="0"/>
                </a:lnTo>
                <a:lnTo>
                  <a:pt x="404792" y="404792"/>
                </a:lnTo>
                <a:lnTo>
                  <a:pt x="0" y="4047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2047048" y="5565433"/>
            <a:ext cx="404792" cy="404792"/>
          </a:xfrm>
          <a:custGeom>
            <a:avLst/>
            <a:gdLst/>
            <a:ahLst/>
            <a:cxnLst/>
            <a:rect r="r" b="b" t="t" l="l"/>
            <a:pathLst>
              <a:path h="404792" w="404792">
                <a:moveTo>
                  <a:pt x="0" y="0"/>
                </a:moveTo>
                <a:lnTo>
                  <a:pt x="404792" y="0"/>
                </a:lnTo>
                <a:lnTo>
                  <a:pt x="404792" y="404792"/>
                </a:lnTo>
                <a:lnTo>
                  <a:pt x="0" y="4047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2047048" y="6246450"/>
            <a:ext cx="404792" cy="404792"/>
          </a:xfrm>
          <a:custGeom>
            <a:avLst/>
            <a:gdLst/>
            <a:ahLst/>
            <a:cxnLst/>
            <a:rect r="r" b="b" t="t" l="l"/>
            <a:pathLst>
              <a:path h="404792" w="404792">
                <a:moveTo>
                  <a:pt x="0" y="0"/>
                </a:moveTo>
                <a:lnTo>
                  <a:pt x="404792" y="0"/>
                </a:lnTo>
                <a:lnTo>
                  <a:pt x="404792" y="404792"/>
                </a:lnTo>
                <a:lnTo>
                  <a:pt x="0" y="40479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7496534" y="1028700"/>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17492038" y="4132894"/>
            <a:ext cx="1171762" cy="641273"/>
          </a:xfrm>
          <a:custGeom>
            <a:avLst/>
            <a:gdLst/>
            <a:ahLst/>
            <a:cxnLst/>
            <a:rect r="r" b="b" t="t" l="l"/>
            <a:pathLst>
              <a:path h="641273" w="1171762">
                <a:moveTo>
                  <a:pt x="0" y="0"/>
                </a:moveTo>
                <a:lnTo>
                  <a:pt x="1171762" y="0"/>
                </a:lnTo>
                <a:lnTo>
                  <a:pt x="1171762" y="641273"/>
                </a:lnTo>
                <a:lnTo>
                  <a:pt x="0" y="64127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0">
            <a:off x="1751551" y="547041"/>
            <a:ext cx="1957911" cy="1614028"/>
          </a:xfrm>
          <a:custGeom>
            <a:avLst/>
            <a:gdLst/>
            <a:ahLst/>
            <a:cxnLst/>
            <a:rect r="r" b="b" t="t" l="l"/>
            <a:pathLst>
              <a:path h="1614028" w="1957911">
                <a:moveTo>
                  <a:pt x="0" y="0"/>
                </a:moveTo>
                <a:lnTo>
                  <a:pt x="1957911" y="0"/>
                </a:lnTo>
                <a:lnTo>
                  <a:pt x="1957911" y="1614028"/>
                </a:lnTo>
                <a:lnTo>
                  <a:pt x="0" y="1614028"/>
                </a:lnTo>
                <a:lnTo>
                  <a:pt x="0" y="0"/>
                </a:lnTo>
                <a:close/>
              </a:path>
            </a:pathLst>
          </a:custGeom>
          <a:blipFill>
            <a:blip r:embed="rId13"/>
            <a:stretch>
              <a:fillRect l="0" t="0" r="0" b="0"/>
            </a:stretch>
          </a:blipFill>
        </p:spPr>
      </p:sp>
      <p:sp>
        <p:nvSpPr>
          <p:cNvPr name="Freeform 18" id="18"/>
          <p:cNvSpPr/>
          <p:nvPr/>
        </p:nvSpPr>
        <p:spPr>
          <a:xfrm flipH="false" flipV="false" rot="0">
            <a:off x="9144000" y="5183380"/>
            <a:ext cx="7308565" cy="3637431"/>
          </a:xfrm>
          <a:custGeom>
            <a:avLst/>
            <a:gdLst/>
            <a:ahLst/>
            <a:cxnLst/>
            <a:rect r="r" b="b" t="t" l="l"/>
            <a:pathLst>
              <a:path h="3637431" w="7308565">
                <a:moveTo>
                  <a:pt x="0" y="0"/>
                </a:moveTo>
                <a:lnTo>
                  <a:pt x="7308565" y="0"/>
                </a:lnTo>
                <a:lnTo>
                  <a:pt x="7308565" y="3637431"/>
                </a:lnTo>
                <a:lnTo>
                  <a:pt x="0" y="3637431"/>
                </a:lnTo>
                <a:lnTo>
                  <a:pt x="0" y="0"/>
                </a:lnTo>
                <a:close/>
              </a:path>
            </a:pathLst>
          </a:custGeom>
          <a:blipFill>
            <a:blip r:embed="rId14"/>
            <a:stretch>
              <a:fillRect l="0" t="-14000" r="0" b="-15429"/>
            </a:stretch>
          </a:blipFill>
        </p:spPr>
      </p:sp>
      <p:sp>
        <p:nvSpPr>
          <p:cNvPr name="Freeform 19" id="19"/>
          <p:cNvSpPr/>
          <p:nvPr/>
        </p:nvSpPr>
        <p:spPr>
          <a:xfrm flipH="false" flipV="false" rot="0">
            <a:off x="12240645" y="1466189"/>
            <a:ext cx="4212675" cy="3619037"/>
          </a:xfrm>
          <a:custGeom>
            <a:avLst/>
            <a:gdLst/>
            <a:ahLst/>
            <a:cxnLst/>
            <a:rect r="r" b="b" t="t" l="l"/>
            <a:pathLst>
              <a:path h="3619037" w="4212675">
                <a:moveTo>
                  <a:pt x="0" y="0"/>
                </a:moveTo>
                <a:lnTo>
                  <a:pt x="4212676" y="0"/>
                </a:lnTo>
                <a:lnTo>
                  <a:pt x="4212676" y="3619037"/>
                </a:lnTo>
                <a:lnTo>
                  <a:pt x="0" y="3619037"/>
                </a:lnTo>
                <a:lnTo>
                  <a:pt x="0" y="0"/>
                </a:lnTo>
                <a:close/>
              </a:path>
            </a:pathLst>
          </a:custGeom>
          <a:blipFill>
            <a:blip r:embed="rId15"/>
            <a:stretch>
              <a:fillRect l="0" t="0" r="-14544" b="0"/>
            </a:stretch>
          </a:blipFill>
        </p:spPr>
      </p:sp>
      <p:sp>
        <p:nvSpPr>
          <p:cNvPr name="Freeform 20" id="20"/>
          <p:cNvSpPr/>
          <p:nvPr/>
        </p:nvSpPr>
        <p:spPr>
          <a:xfrm flipH="false" flipV="false" rot="0">
            <a:off x="9144154" y="1466189"/>
            <a:ext cx="2934980" cy="3590605"/>
          </a:xfrm>
          <a:custGeom>
            <a:avLst/>
            <a:gdLst/>
            <a:ahLst/>
            <a:cxnLst/>
            <a:rect r="r" b="b" t="t" l="l"/>
            <a:pathLst>
              <a:path h="3590605" w="2934980">
                <a:moveTo>
                  <a:pt x="0" y="0"/>
                </a:moveTo>
                <a:lnTo>
                  <a:pt x="2934981" y="0"/>
                </a:lnTo>
                <a:lnTo>
                  <a:pt x="2934981" y="3590605"/>
                </a:lnTo>
                <a:lnTo>
                  <a:pt x="0" y="3590605"/>
                </a:lnTo>
                <a:lnTo>
                  <a:pt x="0" y="0"/>
                </a:lnTo>
                <a:close/>
              </a:path>
            </a:pathLst>
          </a:custGeom>
          <a:blipFill>
            <a:blip r:embed="rId16"/>
            <a:stretch>
              <a:fillRect l="-192068" t="0" r="-75639" b="-24540"/>
            </a:stretch>
          </a:blipFill>
        </p:spPr>
      </p:sp>
      <p:sp>
        <p:nvSpPr>
          <p:cNvPr name="TextBox 21" id="21"/>
          <p:cNvSpPr txBox="true"/>
          <p:nvPr/>
        </p:nvSpPr>
        <p:spPr>
          <a:xfrm rot="0">
            <a:off x="2047048" y="4132894"/>
            <a:ext cx="5684217" cy="1092835"/>
          </a:xfrm>
          <a:prstGeom prst="rect">
            <a:avLst/>
          </a:prstGeom>
        </p:spPr>
        <p:txBody>
          <a:bodyPr anchor="t" rtlCol="false" tIns="0" lIns="0" bIns="0" rIns="0">
            <a:spAutoFit/>
          </a:bodyPr>
          <a:lstStyle/>
          <a:p>
            <a:pPr algn="l">
              <a:lnSpc>
                <a:spcPts val="2239"/>
              </a:lnSpc>
              <a:spcBef>
                <a:spcPct val="0"/>
              </a:spcBef>
            </a:pPr>
            <a:r>
              <a:rPr lang="en-US" sz="1599">
                <a:solidFill>
                  <a:srgbClr val="000000"/>
                </a:solidFill>
                <a:latin typeface="Open Sans"/>
                <a:ea typeface="Open Sans"/>
                <a:cs typeface="Open Sans"/>
                <a:sym typeface="Open Sans"/>
              </a:rPr>
              <a:t>FOCA has hundreds of pages of rural waterfront resources! Search any topic on our website. FOCA is a not-for-profit, member-driven organization. We are here year-round to serve our members!</a:t>
            </a:r>
          </a:p>
        </p:txBody>
      </p:sp>
      <p:sp>
        <p:nvSpPr>
          <p:cNvPr name="TextBox 22" id="22"/>
          <p:cNvSpPr txBox="true"/>
          <p:nvPr/>
        </p:nvSpPr>
        <p:spPr>
          <a:xfrm rot="0">
            <a:off x="2705507" y="5604951"/>
            <a:ext cx="3316685" cy="264160"/>
          </a:xfrm>
          <a:prstGeom prst="rect">
            <a:avLst/>
          </a:prstGeom>
        </p:spPr>
        <p:txBody>
          <a:bodyPr anchor="t" rtlCol="false" tIns="0" lIns="0" bIns="0" rIns="0">
            <a:spAutoFit/>
          </a:bodyPr>
          <a:lstStyle/>
          <a:p>
            <a:pPr algn="l">
              <a:lnSpc>
                <a:spcPts val="2239"/>
              </a:lnSpc>
              <a:spcBef>
                <a:spcPct val="0"/>
              </a:spcBef>
            </a:pPr>
            <a:r>
              <a:rPr lang="en-US" sz="1599">
                <a:solidFill>
                  <a:srgbClr val="000000"/>
                </a:solidFill>
                <a:latin typeface="Open Sans"/>
                <a:ea typeface="Open Sans"/>
                <a:cs typeface="Open Sans"/>
                <a:sym typeface="Open Sans"/>
              </a:rPr>
              <a:t>705-749-3622</a:t>
            </a:r>
          </a:p>
        </p:txBody>
      </p:sp>
      <p:sp>
        <p:nvSpPr>
          <p:cNvPr name="TextBox 23" id="23"/>
          <p:cNvSpPr txBox="true"/>
          <p:nvPr/>
        </p:nvSpPr>
        <p:spPr>
          <a:xfrm rot="0">
            <a:off x="2705507" y="6285968"/>
            <a:ext cx="3316685" cy="264160"/>
          </a:xfrm>
          <a:prstGeom prst="rect">
            <a:avLst/>
          </a:prstGeom>
        </p:spPr>
        <p:txBody>
          <a:bodyPr anchor="t" rtlCol="false" tIns="0" lIns="0" bIns="0" rIns="0">
            <a:spAutoFit/>
          </a:bodyPr>
          <a:lstStyle/>
          <a:p>
            <a:pPr algn="l">
              <a:lnSpc>
                <a:spcPts val="2239"/>
              </a:lnSpc>
              <a:spcBef>
                <a:spcPct val="0"/>
              </a:spcBef>
            </a:pPr>
            <a:r>
              <a:rPr lang="en-US" sz="1599">
                <a:solidFill>
                  <a:srgbClr val="000000"/>
                </a:solidFill>
                <a:latin typeface="Open Sans"/>
                <a:ea typeface="Open Sans"/>
                <a:cs typeface="Open Sans"/>
                <a:sym typeface="Open Sans"/>
              </a:rPr>
              <a:t>www.FOCA.on.ca</a:t>
            </a:r>
          </a:p>
        </p:txBody>
      </p:sp>
      <p:sp>
        <p:nvSpPr>
          <p:cNvPr name="TextBox 24" id="24"/>
          <p:cNvSpPr txBox="true"/>
          <p:nvPr/>
        </p:nvSpPr>
        <p:spPr>
          <a:xfrm rot="0">
            <a:off x="2705507" y="6966985"/>
            <a:ext cx="3316685" cy="264160"/>
          </a:xfrm>
          <a:prstGeom prst="rect">
            <a:avLst/>
          </a:prstGeom>
        </p:spPr>
        <p:txBody>
          <a:bodyPr anchor="t" rtlCol="false" tIns="0" lIns="0" bIns="0" rIns="0">
            <a:spAutoFit/>
          </a:bodyPr>
          <a:lstStyle/>
          <a:p>
            <a:pPr algn="l">
              <a:lnSpc>
                <a:spcPts val="2239"/>
              </a:lnSpc>
              <a:spcBef>
                <a:spcPct val="0"/>
              </a:spcBef>
            </a:pPr>
            <a:r>
              <a:rPr lang="en-US" sz="1599">
                <a:solidFill>
                  <a:srgbClr val="000000"/>
                </a:solidFill>
                <a:latin typeface="Open Sans"/>
                <a:ea typeface="Open Sans"/>
                <a:cs typeface="Open Sans"/>
                <a:sym typeface="Open Sans"/>
              </a:rPr>
              <a:t>info@foca.on.ca</a:t>
            </a:r>
          </a:p>
        </p:txBody>
      </p:sp>
      <p:sp>
        <p:nvSpPr>
          <p:cNvPr name="TextBox 25" id="25"/>
          <p:cNvSpPr txBox="true"/>
          <p:nvPr/>
        </p:nvSpPr>
        <p:spPr>
          <a:xfrm rot="0">
            <a:off x="2705507" y="7644377"/>
            <a:ext cx="5109894" cy="540385"/>
          </a:xfrm>
          <a:prstGeom prst="rect">
            <a:avLst/>
          </a:prstGeom>
        </p:spPr>
        <p:txBody>
          <a:bodyPr anchor="t" rtlCol="false" tIns="0" lIns="0" bIns="0" rIns="0">
            <a:spAutoFit/>
          </a:bodyPr>
          <a:lstStyle/>
          <a:p>
            <a:pPr algn="l">
              <a:lnSpc>
                <a:spcPts val="2239"/>
              </a:lnSpc>
            </a:pPr>
            <a:r>
              <a:rPr lang="en-US" sz="1599">
                <a:solidFill>
                  <a:srgbClr val="000000"/>
                </a:solidFill>
                <a:latin typeface="Open Sans"/>
                <a:ea typeface="Open Sans"/>
                <a:cs typeface="Open Sans"/>
                <a:sym typeface="Open Sans"/>
              </a:rPr>
              <a:t>#201 – 159 King Street</a:t>
            </a:r>
          </a:p>
          <a:p>
            <a:pPr algn="l">
              <a:lnSpc>
                <a:spcPts val="2239"/>
              </a:lnSpc>
              <a:spcBef>
                <a:spcPct val="0"/>
              </a:spcBef>
            </a:pPr>
            <a:r>
              <a:rPr lang="en-US" sz="1599">
                <a:solidFill>
                  <a:srgbClr val="000000"/>
                </a:solidFill>
                <a:latin typeface="Open Sans"/>
                <a:ea typeface="Open Sans"/>
                <a:cs typeface="Open Sans"/>
                <a:sym typeface="Open Sans"/>
              </a:rPr>
              <a:t>Peterborough, Ontario K9J 2R8</a:t>
            </a:r>
          </a:p>
        </p:txBody>
      </p:sp>
      <p:sp>
        <p:nvSpPr>
          <p:cNvPr name="TextBox 26" id="26"/>
          <p:cNvSpPr txBox="true"/>
          <p:nvPr/>
        </p:nvSpPr>
        <p:spPr>
          <a:xfrm rot="0">
            <a:off x="2047048" y="2613772"/>
            <a:ext cx="6347594" cy="931545"/>
          </a:xfrm>
          <a:prstGeom prst="rect">
            <a:avLst/>
          </a:prstGeom>
        </p:spPr>
        <p:txBody>
          <a:bodyPr anchor="t" rtlCol="false" tIns="0" lIns="0" bIns="0" rIns="0">
            <a:spAutoFit/>
          </a:bodyPr>
          <a:lstStyle/>
          <a:p>
            <a:pPr algn="l">
              <a:lnSpc>
                <a:spcPts val="7440"/>
              </a:lnSpc>
            </a:pPr>
            <a:r>
              <a:rPr lang="en-US" sz="6000" b="true">
                <a:solidFill>
                  <a:srgbClr val="000000"/>
                </a:solidFill>
                <a:latin typeface="Inter Bold"/>
                <a:ea typeface="Inter Bold"/>
                <a:cs typeface="Inter Bold"/>
                <a:sym typeface="Inter Bold"/>
              </a:rPr>
              <a:t>CONTACT 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DAGUgkjcpU8</dc:identifier>
  <dcterms:modified xsi:type="dcterms:W3CDTF">2011-08-01T06:04:30Z</dcterms:modified>
  <cp:revision>1</cp:revision>
  <dc:title>Black Orange Professional Company Profile Presentation</dc:title>
</cp:coreProperties>
</file>