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3.xml" ContentType="application/vnd.openxmlformats-officedocument.drawingml.chartshapes+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4.xml" ContentType="application/vnd.openxmlformats-officedocument.drawingml.chartshapes+xml"/>
  <Override PartName="/ppt/notesSlides/notesSlide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5.xml" ContentType="application/vnd.openxmlformats-officedocument.drawingml.chartshapes+xml"/>
  <Override PartName="/ppt/notesSlides/notesSlide9.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6.xml" ContentType="application/vnd.openxmlformats-officedocument.drawingml.chartshape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7.xml" ContentType="application/vnd.openxmlformats-officedocument.drawingml.chart+xml"/>
  <Override PartName="/ppt/drawings/drawing7.xml" ContentType="application/vnd.openxmlformats-officedocument.drawingml.chartshapes+xml"/>
  <Override PartName="/ppt/notesSlides/notesSlide13.xml" ContentType="application/vnd.openxmlformats-officedocument.presentationml.notesSlide+xml"/>
  <Override PartName="/ppt/charts/chart8.xml" ContentType="application/vnd.openxmlformats-officedocument.drawingml.chart+xml"/>
  <Override PartName="/ppt/drawings/drawing8.xml" ContentType="application/vnd.openxmlformats-officedocument.drawingml.chartshape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9.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9.xml" ContentType="application/vnd.openxmlformats-officedocument.drawingml.chartshape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23"/>
  </p:notesMasterIdLst>
  <p:handoutMasterIdLst>
    <p:handoutMasterId r:id="rId24"/>
  </p:handoutMasterIdLst>
  <p:sldIdLst>
    <p:sldId id="256" r:id="rId2"/>
    <p:sldId id="281" r:id="rId3"/>
    <p:sldId id="439" r:id="rId4"/>
    <p:sldId id="440" r:id="rId5"/>
    <p:sldId id="431" r:id="rId6"/>
    <p:sldId id="289" r:id="rId7"/>
    <p:sldId id="436" r:id="rId8"/>
    <p:sldId id="287" r:id="rId9"/>
    <p:sldId id="430" r:id="rId10"/>
    <p:sldId id="432" r:id="rId11"/>
    <p:sldId id="442" r:id="rId12"/>
    <p:sldId id="435" r:id="rId13"/>
    <p:sldId id="443" r:id="rId14"/>
    <p:sldId id="460" r:id="rId15"/>
    <p:sldId id="450" r:id="rId16"/>
    <p:sldId id="456" r:id="rId17"/>
    <p:sldId id="452" r:id="rId18"/>
    <p:sldId id="455" r:id="rId19"/>
    <p:sldId id="448" r:id="rId20"/>
    <p:sldId id="451" r:id="rId21"/>
    <p:sldId id="258" r:id="rId22"/>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70467" autoAdjust="0"/>
  </p:normalViewPr>
  <p:slideViewPr>
    <p:cSldViewPr>
      <p:cViewPr varScale="1">
        <p:scale>
          <a:sx n="50" d="100"/>
          <a:sy n="50" d="100"/>
        </p:scale>
        <p:origin x="1980" y="5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54" d="100"/>
          <a:sy n="54" d="100"/>
        </p:scale>
        <p:origin x="2874"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6.xml"/></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7.xml"/><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8.xml"/><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600" b="1">
                <a:latin typeface="Arial" panose="020B0604020202020204" pitchFamily="34" charset="0"/>
                <a:cs typeface="Arial" panose="020B0604020202020204" pitchFamily="34" charset="0"/>
              </a:rPr>
              <a:t>Annual Mean Temperature</a:t>
            </a:r>
          </a:p>
          <a:p>
            <a:pPr>
              <a:defRPr sz="1600" b="1">
                <a:latin typeface="Arial" panose="020B0604020202020204" pitchFamily="34" charset="0"/>
                <a:cs typeface="Arial" panose="020B0604020202020204" pitchFamily="34" charset="0"/>
              </a:defRPr>
            </a:pPr>
            <a:r>
              <a:rPr lang="en-US" sz="1600" b="1">
                <a:latin typeface="Arial" panose="020B0604020202020204" pitchFamily="34" charset="0"/>
                <a:cs typeface="Arial" panose="020B0604020202020204" pitchFamily="34" charset="0"/>
              </a:rPr>
              <a:t>Ottawa CDA</a:t>
            </a: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8.3138628049065175E-2"/>
          <c:y val="0.10928061748689208"/>
          <c:w val="0.87796384977332198"/>
          <c:h val="0.78069302861031487"/>
        </c:manualLayout>
      </c:layout>
      <c:scatterChart>
        <c:scatterStyle val="lineMarker"/>
        <c:varyColors val="0"/>
        <c:ser>
          <c:idx val="0"/>
          <c:order val="0"/>
          <c:tx>
            <c:v>Mean Temp</c:v>
          </c:tx>
          <c:spPr>
            <a:ln w="12700" cap="rnd">
              <a:solidFill>
                <a:schemeClr val="bg1">
                  <a:lumMod val="65000"/>
                </a:schemeClr>
              </a:solidFill>
              <a:round/>
            </a:ln>
            <a:effectLst/>
          </c:spPr>
          <c:marker>
            <c:symbol val="circle"/>
            <c:size val="6"/>
            <c:spPr>
              <a:solidFill>
                <a:schemeClr val="tx1"/>
              </a:solidFill>
              <a:ln w="9525">
                <a:solidFill>
                  <a:schemeClr val="tx1"/>
                </a:solidFill>
              </a:ln>
              <a:effectLst/>
            </c:spPr>
          </c:marker>
          <c:xVal>
            <c:numRef>
              <c:f>Sheet1!$E$2:$E$125</c:f>
              <c:numCache>
                <c:formatCode>General</c:formatCode>
                <c:ptCount val="124"/>
                <c:pt idx="0">
                  <c:v>1900</c:v>
                </c:pt>
                <c:pt idx="1">
                  <c:v>1901</c:v>
                </c:pt>
                <c:pt idx="2">
                  <c:v>1902</c:v>
                </c:pt>
                <c:pt idx="3">
                  <c:v>1903</c:v>
                </c:pt>
                <c:pt idx="4">
                  <c:v>1904</c:v>
                </c:pt>
                <c:pt idx="5">
                  <c:v>1905</c:v>
                </c:pt>
                <c:pt idx="6">
                  <c:v>1906</c:v>
                </c:pt>
                <c:pt idx="7">
                  <c:v>1907</c:v>
                </c:pt>
                <c:pt idx="8">
                  <c:v>1908</c:v>
                </c:pt>
                <c:pt idx="9">
                  <c:v>1909</c:v>
                </c:pt>
                <c:pt idx="10">
                  <c:v>1910</c:v>
                </c:pt>
                <c:pt idx="11">
                  <c:v>1911</c:v>
                </c:pt>
                <c:pt idx="12">
                  <c:v>1912</c:v>
                </c:pt>
                <c:pt idx="13">
                  <c:v>1913</c:v>
                </c:pt>
                <c:pt idx="14">
                  <c:v>1914</c:v>
                </c:pt>
                <c:pt idx="15">
                  <c:v>1915</c:v>
                </c:pt>
                <c:pt idx="16">
                  <c:v>1916</c:v>
                </c:pt>
                <c:pt idx="17">
                  <c:v>1917</c:v>
                </c:pt>
                <c:pt idx="18">
                  <c:v>1918</c:v>
                </c:pt>
                <c:pt idx="19">
                  <c:v>1919</c:v>
                </c:pt>
                <c:pt idx="20">
                  <c:v>1920</c:v>
                </c:pt>
                <c:pt idx="21">
                  <c:v>1921</c:v>
                </c:pt>
                <c:pt idx="22">
                  <c:v>1922</c:v>
                </c:pt>
                <c:pt idx="23">
                  <c:v>1923</c:v>
                </c:pt>
                <c:pt idx="24">
                  <c:v>1924</c:v>
                </c:pt>
                <c:pt idx="25">
                  <c:v>1925</c:v>
                </c:pt>
                <c:pt idx="26">
                  <c:v>1926</c:v>
                </c:pt>
                <c:pt idx="27">
                  <c:v>1927</c:v>
                </c:pt>
                <c:pt idx="28">
                  <c:v>1928</c:v>
                </c:pt>
                <c:pt idx="29">
                  <c:v>1929</c:v>
                </c:pt>
                <c:pt idx="30">
                  <c:v>1930</c:v>
                </c:pt>
                <c:pt idx="31">
                  <c:v>1931</c:v>
                </c:pt>
                <c:pt idx="32">
                  <c:v>1932</c:v>
                </c:pt>
                <c:pt idx="33">
                  <c:v>1933</c:v>
                </c:pt>
                <c:pt idx="34">
                  <c:v>1934</c:v>
                </c:pt>
                <c:pt idx="35">
                  <c:v>1935</c:v>
                </c:pt>
                <c:pt idx="36">
                  <c:v>1936</c:v>
                </c:pt>
                <c:pt idx="37">
                  <c:v>1937</c:v>
                </c:pt>
                <c:pt idx="38">
                  <c:v>1938</c:v>
                </c:pt>
                <c:pt idx="39">
                  <c:v>1939</c:v>
                </c:pt>
                <c:pt idx="40">
                  <c:v>1940</c:v>
                </c:pt>
                <c:pt idx="41">
                  <c:v>1941</c:v>
                </c:pt>
                <c:pt idx="42">
                  <c:v>1942</c:v>
                </c:pt>
                <c:pt idx="43">
                  <c:v>1943</c:v>
                </c:pt>
                <c:pt idx="44">
                  <c:v>1944</c:v>
                </c:pt>
                <c:pt idx="45">
                  <c:v>1945</c:v>
                </c:pt>
                <c:pt idx="46">
                  <c:v>1946</c:v>
                </c:pt>
                <c:pt idx="47">
                  <c:v>1947</c:v>
                </c:pt>
                <c:pt idx="48">
                  <c:v>1948</c:v>
                </c:pt>
                <c:pt idx="49">
                  <c:v>1949</c:v>
                </c:pt>
                <c:pt idx="50">
                  <c:v>1950</c:v>
                </c:pt>
                <c:pt idx="51">
                  <c:v>1951</c:v>
                </c:pt>
                <c:pt idx="52">
                  <c:v>1952</c:v>
                </c:pt>
                <c:pt idx="53">
                  <c:v>1953</c:v>
                </c:pt>
                <c:pt idx="54">
                  <c:v>1954</c:v>
                </c:pt>
                <c:pt idx="55">
                  <c:v>1955</c:v>
                </c:pt>
                <c:pt idx="56">
                  <c:v>1956</c:v>
                </c:pt>
                <c:pt idx="57">
                  <c:v>1957</c:v>
                </c:pt>
                <c:pt idx="58">
                  <c:v>1958</c:v>
                </c:pt>
                <c:pt idx="59">
                  <c:v>1959</c:v>
                </c:pt>
                <c:pt idx="60">
                  <c:v>1960</c:v>
                </c:pt>
                <c:pt idx="61">
                  <c:v>1961</c:v>
                </c:pt>
                <c:pt idx="62">
                  <c:v>1962</c:v>
                </c:pt>
                <c:pt idx="63">
                  <c:v>1963</c:v>
                </c:pt>
                <c:pt idx="64">
                  <c:v>1964</c:v>
                </c:pt>
                <c:pt idx="65">
                  <c:v>1965</c:v>
                </c:pt>
                <c:pt idx="66">
                  <c:v>1966</c:v>
                </c:pt>
                <c:pt idx="67">
                  <c:v>1967</c:v>
                </c:pt>
                <c:pt idx="68">
                  <c:v>1968</c:v>
                </c:pt>
                <c:pt idx="69">
                  <c:v>1969</c:v>
                </c:pt>
                <c:pt idx="70">
                  <c:v>1970</c:v>
                </c:pt>
                <c:pt idx="71">
                  <c:v>1971</c:v>
                </c:pt>
                <c:pt idx="72">
                  <c:v>1972</c:v>
                </c:pt>
                <c:pt idx="73">
                  <c:v>1973</c:v>
                </c:pt>
                <c:pt idx="74">
                  <c:v>1974</c:v>
                </c:pt>
                <c:pt idx="75">
                  <c:v>1975</c:v>
                </c:pt>
                <c:pt idx="76">
                  <c:v>1976</c:v>
                </c:pt>
                <c:pt idx="77">
                  <c:v>1977</c:v>
                </c:pt>
                <c:pt idx="78">
                  <c:v>1978</c:v>
                </c:pt>
                <c:pt idx="79">
                  <c:v>1979</c:v>
                </c:pt>
                <c:pt idx="80">
                  <c:v>1980</c:v>
                </c:pt>
                <c:pt idx="81">
                  <c:v>1981</c:v>
                </c:pt>
                <c:pt idx="82">
                  <c:v>1982</c:v>
                </c:pt>
                <c:pt idx="83">
                  <c:v>1983</c:v>
                </c:pt>
                <c:pt idx="84">
                  <c:v>1984</c:v>
                </c:pt>
                <c:pt idx="85">
                  <c:v>1985</c:v>
                </c:pt>
                <c:pt idx="86">
                  <c:v>1986</c:v>
                </c:pt>
                <c:pt idx="87">
                  <c:v>1987</c:v>
                </c:pt>
                <c:pt idx="88">
                  <c:v>1988</c:v>
                </c:pt>
                <c:pt idx="89">
                  <c:v>1989</c:v>
                </c:pt>
                <c:pt idx="90">
                  <c:v>1990</c:v>
                </c:pt>
                <c:pt idx="91">
                  <c:v>1991</c:v>
                </c:pt>
                <c:pt idx="92">
                  <c:v>1992</c:v>
                </c:pt>
                <c:pt idx="93">
                  <c:v>1993</c:v>
                </c:pt>
                <c:pt idx="94">
                  <c:v>1994</c:v>
                </c:pt>
                <c:pt idx="95">
                  <c:v>1995</c:v>
                </c:pt>
                <c:pt idx="96">
                  <c:v>1996</c:v>
                </c:pt>
                <c:pt idx="97">
                  <c:v>1997</c:v>
                </c:pt>
                <c:pt idx="98">
                  <c:v>1998</c:v>
                </c:pt>
                <c:pt idx="99">
                  <c:v>1999</c:v>
                </c:pt>
                <c:pt idx="100">
                  <c:v>2000</c:v>
                </c:pt>
                <c:pt idx="101">
                  <c:v>2001</c:v>
                </c:pt>
                <c:pt idx="102">
                  <c:v>2002</c:v>
                </c:pt>
                <c:pt idx="103">
                  <c:v>2003</c:v>
                </c:pt>
                <c:pt idx="104">
                  <c:v>2004</c:v>
                </c:pt>
                <c:pt idx="105">
                  <c:v>2005</c:v>
                </c:pt>
                <c:pt idx="106">
                  <c:v>2006</c:v>
                </c:pt>
                <c:pt idx="107">
                  <c:v>2007</c:v>
                </c:pt>
                <c:pt idx="108">
                  <c:v>2008</c:v>
                </c:pt>
                <c:pt idx="109">
                  <c:v>2009</c:v>
                </c:pt>
                <c:pt idx="110">
                  <c:v>2010</c:v>
                </c:pt>
                <c:pt idx="111">
                  <c:v>2011</c:v>
                </c:pt>
                <c:pt idx="112">
                  <c:v>2012</c:v>
                </c:pt>
                <c:pt idx="113">
                  <c:v>2013</c:v>
                </c:pt>
                <c:pt idx="114">
                  <c:v>2014</c:v>
                </c:pt>
                <c:pt idx="115">
                  <c:v>2015</c:v>
                </c:pt>
                <c:pt idx="116">
                  <c:v>2016</c:v>
                </c:pt>
                <c:pt idx="117">
                  <c:v>2017</c:v>
                </c:pt>
                <c:pt idx="118">
                  <c:v>2018</c:v>
                </c:pt>
                <c:pt idx="119">
                  <c:v>2019</c:v>
                </c:pt>
                <c:pt idx="120">
                  <c:v>2020</c:v>
                </c:pt>
                <c:pt idx="121">
                  <c:v>2021</c:v>
                </c:pt>
                <c:pt idx="122">
                  <c:v>2022</c:v>
                </c:pt>
                <c:pt idx="123">
                  <c:v>2023</c:v>
                </c:pt>
              </c:numCache>
            </c:numRef>
          </c:xVal>
          <c:yVal>
            <c:numRef>
              <c:f>Sheet1!$H$2:$H$125</c:f>
              <c:numCache>
                <c:formatCode>0.0</c:formatCode>
                <c:ptCount val="124"/>
                <c:pt idx="0">
                  <c:v>6.1353424657534275</c:v>
                </c:pt>
                <c:pt idx="1">
                  <c:v>5.8967123287671246</c:v>
                </c:pt>
                <c:pt idx="2">
                  <c:v>5.8169863013698651</c:v>
                </c:pt>
                <c:pt idx="3">
                  <c:v>5.6364383561643852</c:v>
                </c:pt>
                <c:pt idx="4">
                  <c:v>3.7275956284153047</c:v>
                </c:pt>
                <c:pt idx="5">
                  <c:v>4.8095890410958901</c:v>
                </c:pt>
                <c:pt idx="6">
                  <c:v>5.8227397260273976</c:v>
                </c:pt>
                <c:pt idx="7">
                  <c:v>4.3832876712328783</c:v>
                </c:pt>
                <c:pt idx="8">
                  <c:v>5.5273224043715867</c:v>
                </c:pt>
                <c:pt idx="9">
                  <c:v>5.5602739726027437</c:v>
                </c:pt>
                <c:pt idx="10">
                  <c:v>6.1605479452054821</c:v>
                </c:pt>
                <c:pt idx="11">
                  <c:v>6.1964383561643839</c:v>
                </c:pt>
                <c:pt idx="12">
                  <c:v>4.7852459016393443</c:v>
                </c:pt>
                <c:pt idx="13">
                  <c:v>6.7950684931506835</c:v>
                </c:pt>
                <c:pt idx="14">
                  <c:v>5.1912328767123306</c:v>
                </c:pt>
                <c:pt idx="15">
                  <c:v>6.6487671232876693</c:v>
                </c:pt>
                <c:pt idx="16">
                  <c:v>5.3508196721311503</c:v>
                </c:pt>
                <c:pt idx="17">
                  <c:v>3.8257534246575338</c:v>
                </c:pt>
                <c:pt idx="18">
                  <c:v>5.2591780821917755</c:v>
                </c:pt>
                <c:pt idx="19">
                  <c:v>6.1216438356164424</c:v>
                </c:pt>
                <c:pt idx="20">
                  <c:v>5.6836065573770487</c:v>
                </c:pt>
                <c:pt idx="21">
                  <c:v>7.294246575342461</c:v>
                </c:pt>
                <c:pt idx="22">
                  <c:v>6.2287671232876702</c:v>
                </c:pt>
                <c:pt idx="23">
                  <c:v>5.2165753424657568</c:v>
                </c:pt>
                <c:pt idx="24">
                  <c:v>4.9964480874316965</c:v>
                </c:pt>
                <c:pt idx="25">
                  <c:v>5.2701369863013667</c:v>
                </c:pt>
                <c:pt idx="26">
                  <c:v>3.9778082191780841</c:v>
                </c:pt>
                <c:pt idx="27">
                  <c:v>5.8073972602739783</c:v>
                </c:pt>
                <c:pt idx="28">
                  <c:v>5.09426229508197</c:v>
                </c:pt>
                <c:pt idx="29">
                  <c:v>4.7057534246575381</c:v>
                </c:pt>
                <c:pt idx="30">
                  <c:v>5.7764383561643822</c:v>
                </c:pt>
                <c:pt idx="31">
                  <c:v>6.7591780821917791</c:v>
                </c:pt>
                <c:pt idx="32">
                  <c:v>5.6071038251366074</c:v>
                </c:pt>
                <c:pt idx="33">
                  <c:v>5.1449315068493178</c:v>
                </c:pt>
                <c:pt idx="34">
                  <c:v>4.0090410958904057</c:v>
                </c:pt>
                <c:pt idx="35">
                  <c:v>4.4912328767123313</c:v>
                </c:pt>
                <c:pt idx="36">
                  <c:v>4.6158469945355209</c:v>
                </c:pt>
                <c:pt idx="37">
                  <c:v>6.2024657534246552</c:v>
                </c:pt>
                <c:pt idx="38">
                  <c:v>5.6884931506849306</c:v>
                </c:pt>
                <c:pt idx="39">
                  <c:v>4.5408219178082199</c:v>
                </c:pt>
                <c:pt idx="40">
                  <c:v>4.273224043715846</c:v>
                </c:pt>
                <c:pt idx="41">
                  <c:v>5.5739726027397278</c:v>
                </c:pt>
                <c:pt idx="42">
                  <c:v>5.927945205479455</c:v>
                </c:pt>
                <c:pt idx="43">
                  <c:v>4.3235616438356175</c:v>
                </c:pt>
                <c:pt idx="44">
                  <c:v>5.678415300546451</c:v>
                </c:pt>
                <c:pt idx="45">
                  <c:v>5.3434246575342508</c:v>
                </c:pt>
                <c:pt idx="46">
                  <c:v>5.7956164383561655</c:v>
                </c:pt>
                <c:pt idx="47">
                  <c:v>5.4213698630136999</c:v>
                </c:pt>
                <c:pt idx="48">
                  <c:v>6.1183060109289569</c:v>
                </c:pt>
                <c:pt idx="49">
                  <c:v>6.7189041095890429</c:v>
                </c:pt>
                <c:pt idx="50">
                  <c:v>5.4767123287671211</c:v>
                </c:pt>
                <c:pt idx="51">
                  <c:v>5.9816438356164339</c:v>
                </c:pt>
                <c:pt idx="52">
                  <c:v>6.670765027322398</c:v>
                </c:pt>
                <c:pt idx="53">
                  <c:v>7.6424657534246565</c:v>
                </c:pt>
                <c:pt idx="54">
                  <c:v>5.5375342465753432</c:v>
                </c:pt>
                <c:pt idx="55">
                  <c:v>6.2405479452054777</c:v>
                </c:pt>
                <c:pt idx="56">
                  <c:v>5.1573770491803259</c:v>
                </c:pt>
                <c:pt idx="57">
                  <c:v>6.47753424657534</c:v>
                </c:pt>
                <c:pt idx="58">
                  <c:v>5.3594520547945264</c:v>
                </c:pt>
                <c:pt idx="59">
                  <c:v>5.9679452054794497</c:v>
                </c:pt>
                <c:pt idx="60">
                  <c:v>6.1950819672131159</c:v>
                </c:pt>
                <c:pt idx="61">
                  <c:v>6.1928767123287658</c:v>
                </c:pt>
                <c:pt idx="62">
                  <c:v>5.4317808219178101</c:v>
                </c:pt>
                <c:pt idx="63">
                  <c:v>5.3038356164383558</c:v>
                </c:pt>
                <c:pt idx="64">
                  <c:v>6.331967213114754</c:v>
                </c:pt>
                <c:pt idx="65">
                  <c:v>5.6684931506849319</c:v>
                </c:pt>
                <c:pt idx="66">
                  <c:v>6.2276712328767196</c:v>
                </c:pt>
                <c:pt idx="67">
                  <c:v>5.6652054794520579</c:v>
                </c:pt>
                <c:pt idx="68">
                  <c:v>5.8939890710382468</c:v>
                </c:pt>
                <c:pt idx="69">
                  <c:v>6.1613698630136975</c:v>
                </c:pt>
                <c:pt idx="70">
                  <c:v>5.5767123287671154</c:v>
                </c:pt>
                <c:pt idx="71">
                  <c:v>5.5923287671232886</c:v>
                </c:pt>
                <c:pt idx="72">
                  <c:v>4.876229508196726</c:v>
                </c:pt>
                <c:pt idx="73">
                  <c:v>7.0290410958904079</c:v>
                </c:pt>
                <c:pt idx="74">
                  <c:v>5.6484931506849296</c:v>
                </c:pt>
                <c:pt idx="75">
                  <c:v>6.7284931506849297</c:v>
                </c:pt>
                <c:pt idx="76">
                  <c:v>5.137431693989071</c:v>
                </c:pt>
                <c:pt idx="77">
                  <c:v>6.3813698630137043</c:v>
                </c:pt>
                <c:pt idx="78">
                  <c:v>5.5013698630136911</c:v>
                </c:pt>
                <c:pt idx="79">
                  <c:v>6.5126027397260318</c:v>
                </c:pt>
                <c:pt idx="80">
                  <c:v>5.4303278688524568</c:v>
                </c:pt>
                <c:pt idx="81">
                  <c:v>6.6315068493150706</c:v>
                </c:pt>
                <c:pt idx="82">
                  <c:v>5.8528767123287659</c:v>
                </c:pt>
                <c:pt idx="83">
                  <c:v>6.6539726027397377</c:v>
                </c:pt>
                <c:pt idx="84">
                  <c:v>6.3243169398907071</c:v>
                </c:pt>
                <c:pt idx="85">
                  <c:v>5.953150684931507</c:v>
                </c:pt>
                <c:pt idx="86">
                  <c:v>6.3498630136986334</c:v>
                </c:pt>
                <c:pt idx="87">
                  <c:v>7.0490410958904128</c:v>
                </c:pt>
                <c:pt idx="88">
                  <c:v>6.5642076502732216</c:v>
                </c:pt>
                <c:pt idx="89">
                  <c:v>5.4953424657534313</c:v>
                </c:pt>
                <c:pt idx="90">
                  <c:v>7.3353424657534338</c:v>
                </c:pt>
                <c:pt idx="91">
                  <c:v>7.4098630136986303</c:v>
                </c:pt>
                <c:pt idx="92">
                  <c:v>5.371038251366123</c:v>
                </c:pt>
                <c:pt idx="93">
                  <c:v>5.8268493150684897</c:v>
                </c:pt>
                <c:pt idx="94">
                  <c:v>5.9106849315068537</c:v>
                </c:pt>
                <c:pt idx="95">
                  <c:v>6.5912328767123309</c:v>
                </c:pt>
                <c:pt idx="96">
                  <c:v>6.283879781420775</c:v>
                </c:pt>
                <c:pt idx="97">
                  <c:v>5.8517808219178074</c:v>
                </c:pt>
                <c:pt idx="98">
                  <c:v>8.6441095890410935</c:v>
                </c:pt>
                <c:pt idx="99">
                  <c:v>8.034246575342463</c:v>
                </c:pt>
                <c:pt idx="100">
                  <c:v>6.5188524590163901</c:v>
                </c:pt>
                <c:pt idx="101">
                  <c:v>8.0109589041095912</c:v>
                </c:pt>
                <c:pt idx="102">
                  <c:v>7.4076712328767087</c:v>
                </c:pt>
                <c:pt idx="103">
                  <c:v>6.3610958904109536</c:v>
                </c:pt>
                <c:pt idx="104">
                  <c:v>6.3420765027322359</c:v>
                </c:pt>
                <c:pt idx="105">
                  <c:v>7.409315068493151</c:v>
                </c:pt>
                <c:pt idx="106">
                  <c:v>8.1361643835616491</c:v>
                </c:pt>
                <c:pt idx="107">
                  <c:v>6.871232876712325</c:v>
                </c:pt>
                <c:pt idx="108">
                  <c:v>6.5161202185792426</c:v>
                </c:pt>
                <c:pt idx="109">
                  <c:v>6.4356164383561669</c:v>
                </c:pt>
                <c:pt idx="110">
                  <c:v>8.4630136986301352</c:v>
                </c:pt>
                <c:pt idx="111">
                  <c:v>7.9506849315068484</c:v>
                </c:pt>
                <c:pt idx="112">
                  <c:v>8.4669398907103819</c:v>
                </c:pt>
                <c:pt idx="113">
                  <c:v>6.6901369863013729</c:v>
                </c:pt>
                <c:pt idx="114">
                  <c:v>6.347945205479455</c:v>
                </c:pt>
                <c:pt idx="115">
                  <c:v>7.0126027397260193</c:v>
                </c:pt>
                <c:pt idx="116">
                  <c:v>7.6021857923497347</c:v>
                </c:pt>
                <c:pt idx="117">
                  <c:v>7.2621917808219232</c:v>
                </c:pt>
                <c:pt idx="118">
                  <c:v>7.0856164383561708</c:v>
                </c:pt>
                <c:pt idx="119">
                  <c:v>5.8847945205479437</c:v>
                </c:pt>
                <c:pt idx="120">
                  <c:v>8.8202185792349876</c:v>
                </c:pt>
                <c:pt idx="121">
                  <c:v>8.1431506849315198</c:v>
                </c:pt>
                <c:pt idx="122">
                  <c:v>7.8339726027397392</c:v>
                </c:pt>
                <c:pt idx="123">
                  <c:v>9.2733333333333476</c:v>
                </c:pt>
              </c:numCache>
            </c:numRef>
          </c:yVal>
          <c:smooth val="0"/>
          <c:extLst>
            <c:ext xmlns:c16="http://schemas.microsoft.com/office/drawing/2014/chart" uri="{C3380CC4-5D6E-409C-BE32-E72D297353CC}">
              <c16:uniqueId val="{00000001-B926-40E7-92DD-CE807461C623}"/>
            </c:ext>
          </c:extLst>
        </c:ser>
        <c:dLbls>
          <c:showLegendKey val="0"/>
          <c:showVal val="0"/>
          <c:showCatName val="0"/>
          <c:showSerName val="0"/>
          <c:showPercent val="0"/>
          <c:showBubbleSize val="0"/>
        </c:dLbls>
        <c:axId val="693819504"/>
        <c:axId val="693837744"/>
      </c:scatterChart>
      <c:valAx>
        <c:axId val="693819504"/>
        <c:scaling>
          <c:orientation val="minMax"/>
          <c:max val="2023"/>
          <c:min val="1900"/>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400" b="0" i="0" u="none" strike="noStrike" kern="1200" baseline="0">
                <a:ln>
                  <a:noFill/>
                </a:ln>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93837744"/>
        <c:crosses val="autoZero"/>
        <c:crossBetween val="midCat"/>
      </c:valAx>
      <c:valAx>
        <c:axId val="693837744"/>
        <c:scaling>
          <c:orientation val="minMax"/>
          <c:min val="2"/>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93819504"/>
        <c:crosses val="autoZero"/>
        <c:crossBetween val="midCat"/>
      </c:valAx>
      <c:spPr>
        <a:noFill/>
        <a:ln>
          <a:solidFill>
            <a:sysClr val="windowText" lastClr="000000"/>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ysClr val="windowText" lastClr="000000"/>
      </a:solidFill>
      <a:round/>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600" b="1">
                <a:latin typeface="Arial" panose="020B0604020202020204" pitchFamily="34" charset="0"/>
                <a:cs typeface="Arial" panose="020B0604020202020204" pitchFamily="34" charset="0"/>
              </a:rPr>
              <a:t>Annual Precipitation</a:t>
            </a:r>
          </a:p>
          <a:p>
            <a:pPr>
              <a:defRPr sz="1600" b="1">
                <a:latin typeface="Arial" panose="020B0604020202020204" pitchFamily="34" charset="0"/>
                <a:cs typeface="Arial" panose="020B0604020202020204" pitchFamily="34" charset="0"/>
              </a:defRPr>
            </a:pPr>
            <a:r>
              <a:rPr lang="en-US" sz="1600" b="1">
                <a:latin typeface="Arial" panose="020B0604020202020204" pitchFamily="34" charset="0"/>
                <a:cs typeface="Arial" panose="020B0604020202020204" pitchFamily="34" charset="0"/>
              </a:rPr>
              <a:t>Ottawa CDA</a:t>
            </a: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11388187101970391"/>
          <c:y val="0.10928061748689208"/>
          <c:w val="0.8472206068026833"/>
          <c:h val="0.78069302861031487"/>
        </c:manualLayout>
      </c:layout>
      <c:scatterChart>
        <c:scatterStyle val="lineMarker"/>
        <c:varyColors val="0"/>
        <c:ser>
          <c:idx val="0"/>
          <c:order val="0"/>
          <c:tx>
            <c:v>Precipitation</c:v>
          </c:tx>
          <c:spPr>
            <a:ln w="19050" cap="rnd">
              <a:solidFill>
                <a:schemeClr val="accent1"/>
              </a:solidFill>
              <a:round/>
            </a:ln>
            <a:effectLst/>
          </c:spPr>
          <c:marker>
            <c:symbol val="circle"/>
            <c:size val="6"/>
            <c:spPr>
              <a:solidFill>
                <a:schemeClr val="accent1"/>
              </a:solidFill>
              <a:ln w="9525">
                <a:solidFill>
                  <a:schemeClr val="accent1"/>
                </a:solidFill>
              </a:ln>
              <a:effectLst/>
            </c:spPr>
          </c:marker>
          <c:trendline>
            <c:spPr>
              <a:ln w="19050" cap="rnd">
                <a:solidFill>
                  <a:schemeClr val="tx1"/>
                </a:solidFill>
                <a:prstDash val="lgDash"/>
              </a:ln>
              <a:effectLst/>
            </c:spPr>
            <c:trendlineType val="linear"/>
            <c:dispRSqr val="0"/>
            <c:dispEq val="0"/>
          </c:trendline>
          <c:xVal>
            <c:numRef>
              <c:f>Sheet1!$E$2:$E$125</c:f>
              <c:numCache>
                <c:formatCode>General</c:formatCode>
                <c:ptCount val="124"/>
                <c:pt idx="0">
                  <c:v>1900</c:v>
                </c:pt>
                <c:pt idx="1">
                  <c:v>1901</c:v>
                </c:pt>
                <c:pt idx="2">
                  <c:v>1902</c:v>
                </c:pt>
                <c:pt idx="3">
                  <c:v>1903</c:v>
                </c:pt>
                <c:pt idx="4">
                  <c:v>1904</c:v>
                </c:pt>
                <c:pt idx="5">
                  <c:v>1905</c:v>
                </c:pt>
                <c:pt idx="6">
                  <c:v>1906</c:v>
                </c:pt>
                <c:pt idx="7">
                  <c:v>1907</c:v>
                </c:pt>
                <c:pt idx="8">
                  <c:v>1908</c:v>
                </c:pt>
                <c:pt idx="9">
                  <c:v>1909</c:v>
                </c:pt>
                <c:pt idx="10">
                  <c:v>1910</c:v>
                </c:pt>
                <c:pt idx="11">
                  <c:v>1911</c:v>
                </c:pt>
                <c:pt idx="12">
                  <c:v>1912</c:v>
                </c:pt>
                <c:pt idx="13">
                  <c:v>1913</c:v>
                </c:pt>
                <c:pt idx="14">
                  <c:v>1914</c:v>
                </c:pt>
                <c:pt idx="15">
                  <c:v>1915</c:v>
                </c:pt>
                <c:pt idx="16">
                  <c:v>1916</c:v>
                </c:pt>
                <c:pt idx="17">
                  <c:v>1917</c:v>
                </c:pt>
                <c:pt idx="18">
                  <c:v>1918</c:v>
                </c:pt>
                <c:pt idx="19">
                  <c:v>1919</c:v>
                </c:pt>
                <c:pt idx="20">
                  <c:v>1920</c:v>
                </c:pt>
                <c:pt idx="21">
                  <c:v>1921</c:v>
                </c:pt>
                <c:pt idx="22">
                  <c:v>1922</c:v>
                </c:pt>
                <c:pt idx="23">
                  <c:v>1923</c:v>
                </c:pt>
                <c:pt idx="24">
                  <c:v>1924</c:v>
                </c:pt>
                <c:pt idx="25">
                  <c:v>1925</c:v>
                </c:pt>
                <c:pt idx="26">
                  <c:v>1926</c:v>
                </c:pt>
                <c:pt idx="27">
                  <c:v>1927</c:v>
                </c:pt>
                <c:pt idx="28">
                  <c:v>1928</c:v>
                </c:pt>
                <c:pt idx="29">
                  <c:v>1929</c:v>
                </c:pt>
                <c:pt idx="30">
                  <c:v>1930</c:v>
                </c:pt>
                <c:pt idx="31">
                  <c:v>1931</c:v>
                </c:pt>
                <c:pt idx="32">
                  <c:v>1932</c:v>
                </c:pt>
                <c:pt idx="33">
                  <c:v>1933</c:v>
                </c:pt>
                <c:pt idx="34">
                  <c:v>1934</c:v>
                </c:pt>
                <c:pt idx="35">
                  <c:v>1935</c:v>
                </c:pt>
                <c:pt idx="36">
                  <c:v>1936</c:v>
                </c:pt>
                <c:pt idx="37">
                  <c:v>1937</c:v>
                </c:pt>
                <c:pt idx="38">
                  <c:v>1938</c:v>
                </c:pt>
                <c:pt idx="39">
                  <c:v>1939</c:v>
                </c:pt>
                <c:pt idx="40">
                  <c:v>1940</c:v>
                </c:pt>
                <c:pt idx="41">
                  <c:v>1941</c:v>
                </c:pt>
                <c:pt idx="42">
                  <c:v>1942</c:v>
                </c:pt>
                <c:pt idx="43">
                  <c:v>1943</c:v>
                </c:pt>
                <c:pt idx="44">
                  <c:v>1944</c:v>
                </c:pt>
                <c:pt idx="45">
                  <c:v>1945</c:v>
                </c:pt>
                <c:pt idx="46">
                  <c:v>1946</c:v>
                </c:pt>
                <c:pt idx="47">
                  <c:v>1947</c:v>
                </c:pt>
                <c:pt idx="48">
                  <c:v>1948</c:v>
                </c:pt>
                <c:pt idx="49">
                  <c:v>1949</c:v>
                </c:pt>
                <c:pt idx="50">
                  <c:v>1950</c:v>
                </c:pt>
                <c:pt idx="51">
                  <c:v>1951</c:v>
                </c:pt>
                <c:pt idx="52">
                  <c:v>1952</c:v>
                </c:pt>
                <c:pt idx="53">
                  <c:v>1953</c:v>
                </c:pt>
                <c:pt idx="54">
                  <c:v>1954</c:v>
                </c:pt>
                <c:pt idx="55">
                  <c:v>1955</c:v>
                </c:pt>
                <c:pt idx="56">
                  <c:v>1956</c:v>
                </c:pt>
                <c:pt idx="57">
                  <c:v>1957</c:v>
                </c:pt>
                <c:pt idx="58">
                  <c:v>1958</c:v>
                </c:pt>
                <c:pt idx="59">
                  <c:v>1959</c:v>
                </c:pt>
                <c:pt idx="60">
                  <c:v>1960</c:v>
                </c:pt>
                <c:pt idx="61">
                  <c:v>1961</c:v>
                </c:pt>
                <c:pt idx="62">
                  <c:v>1962</c:v>
                </c:pt>
                <c:pt idx="63">
                  <c:v>1963</c:v>
                </c:pt>
                <c:pt idx="64">
                  <c:v>1964</c:v>
                </c:pt>
                <c:pt idx="65">
                  <c:v>1965</c:v>
                </c:pt>
                <c:pt idx="66">
                  <c:v>1966</c:v>
                </c:pt>
                <c:pt idx="67">
                  <c:v>1967</c:v>
                </c:pt>
                <c:pt idx="68">
                  <c:v>1968</c:v>
                </c:pt>
                <c:pt idx="69">
                  <c:v>1969</c:v>
                </c:pt>
                <c:pt idx="70">
                  <c:v>1970</c:v>
                </c:pt>
                <c:pt idx="71">
                  <c:v>1971</c:v>
                </c:pt>
                <c:pt idx="72">
                  <c:v>1972</c:v>
                </c:pt>
                <c:pt idx="73">
                  <c:v>1973</c:v>
                </c:pt>
                <c:pt idx="74">
                  <c:v>1974</c:v>
                </c:pt>
                <c:pt idx="75">
                  <c:v>1975</c:v>
                </c:pt>
                <c:pt idx="76">
                  <c:v>1976</c:v>
                </c:pt>
                <c:pt idx="77">
                  <c:v>1977</c:v>
                </c:pt>
                <c:pt idx="78">
                  <c:v>1978</c:v>
                </c:pt>
                <c:pt idx="79">
                  <c:v>1979</c:v>
                </c:pt>
                <c:pt idx="80">
                  <c:v>1980</c:v>
                </c:pt>
                <c:pt idx="81">
                  <c:v>1981</c:v>
                </c:pt>
                <c:pt idx="82">
                  <c:v>1982</c:v>
                </c:pt>
                <c:pt idx="83">
                  <c:v>1983</c:v>
                </c:pt>
                <c:pt idx="84">
                  <c:v>1984</c:v>
                </c:pt>
                <c:pt idx="85">
                  <c:v>1985</c:v>
                </c:pt>
                <c:pt idx="86">
                  <c:v>1986</c:v>
                </c:pt>
                <c:pt idx="87">
                  <c:v>1987</c:v>
                </c:pt>
                <c:pt idx="88">
                  <c:v>1988</c:v>
                </c:pt>
                <c:pt idx="89">
                  <c:v>1989</c:v>
                </c:pt>
                <c:pt idx="90">
                  <c:v>1990</c:v>
                </c:pt>
                <c:pt idx="91">
                  <c:v>1991</c:v>
                </c:pt>
                <c:pt idx="92">
                  <c:v>1992</c:v>
                </c:pt>
                <c:pt idx="93">
                  <c:v>1993</c:v>
                </c:pt>
                <c:pt idx="94">
                  <c:v>1994</c:v>
                </c:pt>
                <c:pt idx="95">
                  <c:v>1995</c:v>
                </c:pt>
                <c:pt idx="96">
                  <c:v>1996</c:v>
                </c:pt>
                <c:pt idx="97">
                  <c:v>1997</c:v>
                </c:pt>
                <c:pt idx="98">
                  <c:v>1998</c:v>
                </c:pt>
                <c:pt idx="99">
                  <c:v>1999</c:v>
                </c:pt>
                <c:pt idx="100">
                  <c:v>2000</c:v>
                </c:pt>
                <c:pt idx="101">
                  <c:v>2001</c:v>
                </c:pt>
                <c:pt idx="102">
                  <c:v>2002</c:v>
                </c:pt>
                <c:pt idx="103">
                  <c:v>2003</c:v>
                </c:pt>
                <c:pt idx="104">
                  <c:v>2004</c:v>
                </c:pt>
                <c:pt idx="105">
                  <c:v>2005</c:v>
                </c:pt>
                <c:pt idx="106">
                  <c:v>2006</c:v>
                </c:pt>
                <c:pt idx="107">
                  <c:v>2007</c:v>
                </c:pt>
                <c:pt idx="108">
                  <c:v>2008</c:v>
                </c:pt>
                <c:pt idx="109">
                  <c:v>2009</c:v>
                </c:pt>
                <c:pt idx="110">
                  <c:v>2010</c:v>
                </c:pt>
                <c:pt idx="111">
                  <c:v>2011</c:v>
                </c:pt>
                <c:pt idx="112">
                  <c:v>2012</c:v>
                </c:pt>
                <c:pt idx="113">
                  <c:v>2013</c:v>
                </c:pt>
                <c:pt idx="114">
                  <c:v>2014</c:v>
                </c:pt>
                <c:pt idx="115">
                  <c:v>2015</c:v>
                </c:pt>
                <c:pt idx="116">
                  <c:v>2016</c:v>
                </c:pt>
                <c:pt idx="117">
                  <c:v>2017</c:v>
                </c:pt>
                <c:pt idx="118">
                  <c:v>2018</c:v>
                </c:pt>
                <c:pt idx="119">
                  <c:v>2019</c:v>
                </c:pt>
                <c:pt idx="120">
                  <c:v>2020</c:v>
                </c:pt>
                <c:pt idx="121">
                  <c:v>2021</c:v>
                </c:pt>
                <c:pt idx="122">
                  <c:v>2022</c:v>
                </c:pt>
                <c:pt idx="123">
                  <c:v>2023</c:v>
                </c:pt>
              </c:numCache>
            </c:numRef>
          </c:xVal>
          <c:yVal>
            <c:numRef>
              <c:f>Sheet1!$I$2:$I$125</c:f>
              <c:numCache>
                <c:formatCode>0.0</c:formatCode>
                <c:ptCount val="124"/>
                <c:pt idx="0">
                  <c:v>1022.1999999999995</c:v>
                </c:pt>
                <c:pt idx="1">
                  <c:v>988.69999999999925</c:v>
                </c:pt>
                <c:pt idx="2">
                  <c:v>917.19999999999959</c:v>
                </c:pt>
                <c:pt idx="3">
                  <c:v>886.9999999999992</c:v>
                </c:pt>
                <c:pt idx="4">
                  <c:v>936.3999999999993</c:v>
                </c:pt>
                <c:pt idx="5">
                  <c:v>823.19999999999948</c:v>
                </c:pt>
                <c:pt idx="6">
                  <c:v>683.10000000000025</c:v>
                </c:pt>
                <c:pt idx="7">
                  <c:v>847.49999999999977</c:v>
                </c:pt>
                <c:pt idx="8">
                  <c:v>872.10000000000014</c:v>
                </c:pt>
                <c:pt idx="9">
                  <c:v>971.09999999999957</c:v>
                </c:pt>
                <c:pt idx="10">
                  <c:v>689.79999999999984</c:v>
                </c:pt>
                <c:pt idx="11">
                  <c:v>748.99999999999989</c:v>
                </c:pt>
                <c:pt idx="12">
                  <c:v>984.9</c:v>
                </c:pt>
                <c:pt idx="13">
                  <c:v>860.59999999999968</c:v>
                </c:pt>
                <c:pt idx="14">
                  <c:v>630</c:v>
                </c:pt>
                <c:pt idx="15">
                  <c:v>776.49999999999955</c:v>
                </c:pt>
                <c:pt idx="16">
                  <c:v>988.19999999999925</c:v>
                </c:pt>
                <c:pt idx="17">
                  <c:v>856.29999999999973</c:v>
                </c:pt>
                <c:pt idx="18">
                  <c:v>955.90000000000032</c:v>
                </c:pt>
                <c:pt idx="19">
                  <c:v>819.39999999999952</c:v>
                </c:pt>
                <c:pt idx="20">
                  <c:v>898.79999999999961</c:v>
                </c:pt>
                <c:pt idx="21">
                  <c:v>868.99999999999955</c:v>
                </c:pt>
                <c:pt idx="22">
                  <c:v>767.50000000000034</c:v>
                </c:pt>
                <c:pt idx="23">
                  <c:v>941.1999999999997</c:v>
                </c:pt>
                <c:pt idx="24">
                  <c:v>892.89999999999952</c:v>
                </c:pt>
                <c:pt idx="25">
                  <c:v>946.59999999999957</c:v>
                </c:pt>
                <c:pt idx="26">
                  <c:v>924.89999999999964</c:v>
                </c:pt>
                <c:pt idx="27">
                  <c:v>1031.1999999999996</c:v>
                </c:pt>
                <c:pt idx="28">
                  <c:v>1094.6999999999998</c:v>
                </c:pt>
                <c:pt idx="29">
                  <c:v>888.89999999999941</c:v>
                </c:pt>
                <c:pt idx="30">
                  <c:v>690.79999999999973</c:v>
                </c:pt>
                <c:pt idx="31">
                  <c:v>620.79999999999995</c:v>
                </c:pt>
                <c:pt idx="32">
                  <c:v>887.70000000000016</c:v>
                </c:pt>
                <c:pt idx="33">
                  <c:v>873.2999999999995</c:v>
                </c:pt>
                <c:pt idx="34">
                  <c:v>838.89999999999918</c:v>
                </c:pt>
                <c:pt idx="35">
                  <c:v>748.89999999999975</c:v>
                </c:pt>
                <c:pt idx="36">
                  <c:v>975.59999999999968</c:v>
                </c:pt>
                <c:pt idx="37">
                  <c:v>946.89999999999975</c:v>
                </c:pt>
                <c:pt idx="38">
                  <c:v>853.19999999999959</c:v>
                </c:pt>
                <c:pt idx="39">
                  <c:v>939.49999999999966</c:v>
                </c:pt>
                <c:pt idx="40">
                  <c:v>782.29999999999973</c:v>
                </c:pt>
                <c:pt idx="41">
                  <c:v>755.49999999999977</c:v>
                </c:pt>
                <c:pt idx="42">
                  <c:v>872.89999999999975</c:v>
                </c:pt>
                <c:pt idx="43">
                  <c:v>1079.4999999999995</c:v>
                </c:pt>
                <c:pt idx="44">
                  <c:v>657.69999999999948</c:v>
                </c:pt>
                <c:pt idx="45">
                  <c:v>1031.5999999999992</c:v>
                </c:pt>
                <c:pt idx="46">
                  <c:v>1032.0999999999997</c:v>
                </c:pt>
                <c:pt idx="47">
                  <c:v>1018.4999999999992</c:v>
                </c:pt>
                <c:pt idx="48">
                  <c:v>839.69999999999982</c:v>
                </c:pt>
                <c:pt idx="49">
                  <c:v>868.4999999999992</c:v>
                </c:pt>
                <c:pt idx="50">
                  <c:v>933.99999999999966</c:v>
                </c:pt>
                <c:pt idx="51">
                  <c:v>954.49999999999864</c:v>
                </c:pt>
                <c:pt idx="52">
                  <c:v>936.79999999999984</c:v>
                </c:pt>
                <c:pt idx="53">
                  <c:v>760.29999999999984</c:v>
                </c:pt>
                <c:pt idx="54">
                  <c:v>996.79999999999973</c:v>
                </c:pt>
                <c:pt idx="55">
                  <c:v>711.59999999999991</c:v>
                </c:pt>
                <c:pt idx="56">
                  <c:v>812.2999999999995</c:v>
                </c:pt>
                <c:pt idx="57">
                  <c:v>800.29999999999939</c:v>
                </c:pt>
                <c:pt idx="58">
                  <c:v>847.79999999999939</c:v>
                </c:pt>
                <c:pt idx="59">
                  <c:v>814.19999999999936</c:v>
                </c:pt>
                <c:pt idx="60">
                  <c:v>753.89999999999952</c:v>
                </c:pt>
                <c:pt idx="61">
                  <c:v>695.59999999999991</c:v>
                </c:pt>
                <c:pt idx="62">
                  <c:v>838.8999999999993</c:v>
                </c:pt>
                <c:pt idx="63">
                  <c:v>747.29999999999984</c:v>
                </c:pt>
                <c:pt idx="64">
                  <c:v>653.19999999999982</c:v>
                </c:pt>
                <c:pt idx="65">
                  <c:v>796.99999999999943</c:v>
                </c:pt>
                <c:pt idx="66">
                  <c:v>716.89999999999986</c:v>
                </c:pt>
                <c:pt idx="67">
                  <c:v>904.19999999999891</c:v>
                </c:pt>
                <c:pt idx="68">
                  <c:v>821.1999999999997</c:v>
                </c:pt>
                <c:pt idx="69">
                  <c:v>824.2999999999995</c:v>
                </c:pt>
                <c:pt idx="70">
                  <c:v>792.39999999999975</c:v>
                </c:pt>
                <c:pt idx="71">
                  <c:v>886.09999999999934</c:v>
                </c:pt>
                <c:pt idx="72">
                  <c:v>1174.6999999999989</c:v>
                </c:pt>
                <c:pt idx="73">
                  <c:v>1020.2999999999993</c:v>
                </c:pt>
                <c:pt idx="74">
                  <c:v>829.09999999999923</c:v>
                </c:pt>
                <c:pt idx="75">
                  <c:v>842.99999999999932</c:v>
                </c:pt>
                <c:pt idx="76">
                  <c:v>944.79999999999848</c:v>
                </c:pt>
                <c:pt idx="77">
                  <c:v>961.59999999999991</c:v>
                </c:pt>
                <c:pt idx="78">
                  <c:v>808.40000000000043</c:v>
                </c:pt>
                <c:pt idx="79">
                  <c:v>948.00000000000023</c:v>
                </c:pt>
                <c:pt idx="80">
                  <c:v>830.80000000000018</c:v>
                </c:pt>
                <c:pt idx="81">
                  <c:v>1027.8000000000009</c:v>
                </c:pt>
                <c:pt idx="82">
                  <c:v>825.20000000000016</c:v>
                </c:pt>
                <c:pt idx="83">
                  <c:v>993.50000000000034</c:v>
                </c:pt>
                <c:pt idx="84">
                  <c:v>943.6999999999997</c:v>
                </c:pt>
                <c:pt idx="85">
                  <c:v>772.70000000000016</c:v>
                </c:pt>
                <c:pt idx="86">
                  <c:v>1040.2999999999997</c:v>
                </c:pt>
                <c:pt idx="87">
                  <c:v>814.10000000000036</c:v>
                </c:pt>
                <c:pt idx="88">
                  <c:v>836.10000000000025</c:v>
                </c:pt>
                <c:pt idx="89">
                  <c:v>817.0999999999998</c:v>
                </c:pt>
                <c:pt idx="90">
                  <c:v>976.69999999999993</c:v>
                </c:pt>
                <c:pt idx="91">
                  <c:v>820.19999999999993</c:v>
                </c:pt>
                <c:pt idx="92">
                  <c:v>908.30000000000041</c:v>
                </c:pt>
                <c:pt idx="93">
                  <c:v>1019.2999999999998</c:v>
                </c:pt>
                <c:pt idx="94">
                  <c:v>909.5</c:v>
                </c:pt>
                <c:pt idx="95">
                  <c:v>1038.4000000000001</c:v>
                </c:pt>
                <c:pt idx="96">
                  <c:v>1004.7</c:v>
                </c:pt>
                <c:pt idx="97">
                  <c:v>773</c:v>
                </c:pt>
                <c:pt idx="98">
                  <c:v>841.59999999999991</c:v>
                </c:pt>
                <c:pt idx="99">
                  <c:v>830.50000000000034</c:v>
                </c:pt>
                <c:pt idx="100">
                  <c:v>987.39999999999941</c:v>
                </c:pt>
                <c:pt idx="101">
                  <c:v>753.6</c:v>
                </c:pt>
                <c:pt idx="102">
                  <c:v>867.9000000000002</c:v>
                </c:pt>
                <c:pt idx="103">
                  <c:v>1068.4999999999998</c:v>
                </c:pt>
                <c:pt idx="104">
                  <c:v>919.69999999999993</c:v>
                </c:pt>
                <c:pt idx="105">
                  <c:v>939.6000000000007</c:v>
                </c:pt>
                <c:pt idx="106">
                  <c:v>1151.9999999999995</c:v>
                </c:pt>
                <c:pt idx="107">
                  <c:v>900.99999999999989</c:v>
                </c:pt>
                <c:pt idx="108">
                  <c:v>1057.6000000000006</c:v>
                </c:pt>
                <c:pt idx="109">
                  <c:v>946.49999999999989</c:v>
                </c:pt>
                <c:pt idx="110">
                  <c:v>970.19999999999959</c:v>
                </c:pt>
                <c:pt idx="111">
                  <c:v>878.19999999999948</c:v>
                </c:pt>
                <c:pt idx="112">
                  <c:v>807.50000000000023</c:v>
                </c:pt>
                <c:pt idx="113">
                  <c:v>881.39999999999975</c:v>
                </c:pt>
                <c:pt idx="114">
                  <c:v>903.10000000000059</c:v>
                </c:pt>
                <c:pt idx="115">
                  <c:v>785.70000000000027</c:v>
                </c:pt>
                <c:pt idx="116">
                  <c:v>917.9000000000002</c:v>
                </c:pt>
                <c:pt idx="117">
                  <c:v>1268.5000000000005</c:v>
                </c:pt>
                <c:pt idx="118">
                  <c:v>852.1999999999997</c:v>
                </c:pt>
                <c:pt idx="119">
                  <c:v>1022.2999999999998</c:v>
                </c:pt>
                <c:pt idx="120">
                  <c:v>788.99999999999989</c:v>
                </c:pt>
                <c:pt idx="121">
                  <c:v>884.5</c:v>
                </c:pt>
                <c:pt idx="122">
                  <c:v>1065.3999999999999</c:v>
                </c:pt>
                <c:pt idx="123">
                  <c:v>1093.1000000000001</c:v>
                </c:pt>
              </c:numCache>
            </c:numRef>
          </c:yVal>
          <c:smooth val="0"/>
          <c:extLst>
            <c:ext xmlns:c16="http://schemas.microsoft.com/office/drawing/2014/chart" uri="{C3380CC4-5D6E-409C-BE32-E72D297353CC}">
              <c16:uniqueId val="{00000001-F89F-4035-8008-EC7221108795}"/>
            </c:ext>
          </c:extLst>
        </c:ser>
        <c:dLbls>
          <c:showLegendKey val="0"/>
          <c:showVal val="0"/>
          <c:showCatName val="0"/>
          <c:showSerName val="0"/>
          <c:showPercent val="0"/>
          <c:showBubbleSize val="0"/>
        </c:dLbls>
        <c:axId val="693819504"/>
        <c:axId val="693837744"/>
      </c:scatterChart>
      <c:valAx>
        <c:axId val="693819504"/>
        <c:scaling>
          <c:orientation val="minMax"/>
          <c:max val="2023"/>
          <c:min val="1920"/>
        </c:scaling>
        <c:delete val="0"/>
        <c:axPos val="b"/>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400" b="0" i="0" u="none" strike="noStrike" kern="1200" baseline="0">
                <a:ln>
                  <a:noFill/>
                </a:ln>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93837744"/>
        <c:crosses val="autoZero"/>
        <c:crossBetween val="midCat"/>
      </c:valAx>
      <c:valAx>
        <c:axId val="693837744"/>
        <c:scaling>
          <c:orientation val="minMax"/>
          <c:max val="1500"/>
          <c:min val="50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93819504"/>
        <c:crosses val="autoZero"/>
        <c:crossBetween val="midCat"/>
      </c:valAx>
      <c:spPr>
        <a:noFill/>
        <a:ln>
          <a:solidFill>
            <a:sysClr val="windowText" lastClr="000000"/>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ysClr val="windowText" lastClr="000000"/>
      </a:solidFill>
      <a:round/>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600" b="1" dirty="0"/>
              <a:t>Average Annual Stream Flow</a:t>
            </a:r>
          </a:p>
          <a:p>
            <a:pPr>
              <a:defRPr sz="1600" b="1"/>
            </a:pPr>
            <a:r>
              <a:rPr lang="en-US" sz="1600" b="1" dirty="0"/>
              <a:t>Mississippi River @ Appleton (WSC 02KF006)</a:t>
            </a: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8.3957064588590979E-2"/>
          <c:y val="0.12715813643024756"/>
          <c:w val="0.88446523298870994"/>
          <c:h val="0.76360504758334746"/>
        </c:manualLayout>
      </c:layout>
      <c:scatterChart>
        <c:scatterStyle val="lineMarker"/>
        <c:varyColors val="0"/>
        <c:ser>
          <c:idx val="1"/>
          <c:order val="1"/>
          <c:tx>
            <c:v>Obs</c:v>
          </c:tx>
          <c:spPr>
            <a:ln w="12700" cap="rnd">
              <a:solidFill>
                <a:schemeClr val="bg1">
                  <a:lumMod val="65000"/>
                </a:schemeClr>
              </a:solidFill>
              <a:round/>
            </a:ln>
            <a:effectLst/>
          </c:spPr>
          <c:marker>
            <c:symbol val="circle"/>
            <c:size val="5"/>
            <c:spPr>
              <a:solidFill>
                <a:schemeClr val="accent2"/>
              </a:solidFill>
              <a:ln w="9525">
                <a:solidFill>
                  <a:schemeClr val="tx1"/>
                </a:solidFill>
              </a:ln>
              <a:effectLst/>
            </c:spPr>
          </c:marker>
          <c:xVal>
            <c:numRef>
              <c:f>Sheet1!$A$3:$A$184</c:f>
              <c:numCache>
                <c:formatCode>General</c:formatCode>
                <c:ptCount val="182"/>
                <c:pt idx="0">
                  <c:v>1919</c:v>
                </c:pt>
                <c:pt idx="1">
                  <c:v>1920</c:v>
                </c:pt>
                <c:pt idx="2">
                  <c:v>1921</c:v>
                </c:pt>
                <c:pt idx="3">
                  <c:v>1922</c:v>
                </c:pt>
                <c:pt idx="4">
                  <c:v>1923</c:v>
                </c:pt>
                <c:pt idx="5">
                  <c:v>1924</c:v>
                </c:pt>
                <c:pt idx="6">
                  <c:v>1925</c:v>
                </c:pt>
                <c:pt idx="7">
                  <c:v>1926</c:v>
                </c:pt>
                <c:pt idx="8">
                  <c:v>1927</c:v>
                </c:pt>
                <c:pt idx="9">
                  <c:v>1928</c:v>
                </c:pt>
                <c:pt idx="10">
                  <c:v>1929</c:v>
                </c:pt>
                <c:pt idx="11">
                  <c:v>1930</c:v>
                </c:pt>
                <c:pt idx="12">
                  <c:v>1931</c:v>
                </c:pt>
                <c:pt idx="13">
                  <c:v>1932</c:v>
                </c:pt>
                <c:pt idx="14">
                  <c:v>1933</c:v>
                </c:pt>
                <c:pt idx="15">
                  <c:v>1934</c:v>
                </c:pt>
                <c:pt idx="16">
                  <c:v>1935</c:v>
                </c:pt>
                <c:pt idx="17">
                  <c:v>1936</c:v>
                </c:pt>
                <c:pt idx="18">
                  <c:v>1937</c:v>
                </c:pt>
                <c:pt idx="19">
                  <c:v>1938</c:v>
                </c:pt>
                <c:pt idx="20">
                  <c:v>1939</c:v>
                </c:pt>
                <c:pt idx="21">
                  <c:v>1940</c:v>
                </c:pt>
                <c:pt idx="22">
                  <c:v>1941</c:v>
                </c:pt>
                <c:pt idx="23">
                  <c:v>1942</c:v>
                </c:pt>
                <c:pt idx="24">
                  <c:v>1943</c:v>
                </c:pt>
                <c:pt idx="25">
                  <c:v>1944</c:v>
                </c:pt>
                <c:pt idx="26">
                  <c:v>1945</c:v>
                </c:pt>
                <c:pt idx="27">
                  <c:v>1946</c:v>
                </c:pt>
                <c:pt idx="28">
                  <c:v>1947</c:v>
                </c:pt>
                <c:pt idx="29">
                  <c:v>1948</c:v>
                </c:pt>
                <c:pt idx="30">
                  <c:v>1949</c:v>
                </c:pt>
                <c:pt idx="31">
                  <c:v>1950</c:v>
                </c:pt>
                <c:pt idx="32">
                  <c:v>1951</c:v>
                </c:pt>
                <c:pt idx="33">
                  <c:v>1952</c:v>
                </c:pt>
                <c:pt idx="34">
                  <c:v>1953</c:v>
                </c:pt>
                <c:pt idx="35">
                  <c:v>1954</c:v>
                </c:pt>
                <c:pt idx="36">
                  <c:v>1955</c:v>
                </c:pt>
                <c:pt idx="37">
                  <c:v>1956</c:v>
                </c:pt>
                <c:pt idx="38">
                  <c:v>1957</c:v>
                </c:pt>
                <c:pt idx="39">
                  <c:v>1958</c:v>
                </c:pt>
                <c:pt idx="40">
                  <c:v>1959</c:v>
                </c:pt>
                <c:pt idx="41">
                  <c:v>1960</c:v>
                </c:pt>
                <c:pt idx="42">
                  <c:v>1961</c:v>
                </c:pt>
                <c:pt idx="43">
                  <c:v>1962</c:v>
                </c:pt>
                <c:pt idx="44">
                  <c:v>1963</c:v>
                </c:pt>
                <c:pt idx="45">
                  <c:v>1964</c:v>
                </c:pt>
                <c:pt idx="46">
                  <c:v>1965</c:v>
                </c:pt>
                <c:pt idx="47">
                  <c:v>1966</c:v>
                </c:pt>
                <c:pt idx="48">
                  <c:v>1967</c:v>
                </c:pt>
                <c:pt idx="49">
                  <c:v>1968</c:v>
                </c:pt>
                <c:pt idx="50">
                  <c:v>1969</c:v>
                </c:pt>
                <c:pt idx="51">
                  <c:v>1970</c:v>
                </c:pt>
                <c:pt idx="52">
                  <c:v>1971</c:v>
                </c:pt>
                <c:pt idx="53">
                  <c:v>1972</c:v>
                </c:pt>
                <c:pt idx="54">
                  <c:v>1973</c:v>
                </c:pt>
                <c:pt idx="55">
                  <c:v>1974</c:v>
                </c:pt>
                <c:pt idx="56">
                  <c:v>1975</c:v>
                </c:pt>
                <c:pt idx="57">
                  <c:v>1976</c:v>
                </c:pt>
                <c:pt idx="58">
                  <c:v>1977</c:v>
                </c:pt>
                <c:pt idx="59">
                  <c:v>1978</c:v>
                </c:pt>
                <c:pt idx="60">
                  <c:v>1979</c:v>
                </c:pt>
                <c:pt idx="61">
                  <c:v>1980</c:v>
                </c:pt>
                <c:pt idx="62">
                  <c:v>1981</c:v>
                </c:pt>
                <c:pt idx="63">
                  <c:v>1982</c:v>
                </c:pt>
                <c:pt idx="64">
                  <c:v>1983</c:v>
                </c:pt>
                <c:pt idx="65">
                  <c:v>1984</c:v>
                </c:pt>
                <c:pt idx="66">
                  <c:v>1985</c:v>
                </c:pt>
                <c:pt idx="67">
                  <c:v>1986</c:v>
                </c:pt>
                <c:pt idx="68">
                  <c:v>1987</c:v>
                </c:pt>
                <c:pt idx="69">
                  <c:v>1988</c:v>
                </c:pt>
                <c:pt idx="70">
                  <c:v>1989</c:v>
                </c:pt>
                <c:pt idx="71">
                  <c:v>1990</c:v>
                </c:pt>
                <c:pt idx="72">
                  <c:v>1991</c:v>
                </c:pt>
                <c:pt idx="73">
                  <c:v>1992</c:v>
                </c:pt>
                <c:pt idx="74">
                  <c:v>1993</c:v>
                </c:pt>
                <c:pt idx="75">
                  <c:v>1994</c:v>
                </c:pt>
                <c:pt idx="76">
                  <c:v>1995</c:v>
                </c:pt>
                <c:pt idx="77">
                  <c:v>1996</c:v>
                </c:pt>
                <c:pt idx="78">
                  <c:v>1997</c:v>
                </c:pt>
                <c:pt idx="79">
                  <c:v>1998</c:v>
                </c:pt>
                <c:pt idx="80">
                  <c:v>1999</c:v>
                </c:pt>
                <c:pt idx="81">
                  <c:v>2000</c:v>
                </c:pt>
                <c:pt idx="82">
                  <c:v>2001</c:v>
                </c:pt>
                <c:pt idx="83">
                  <c:v>2002</c:v>
                </c:pt>
                <c:pt idx="84">
                  <c:v>2003</c:v>
                </c:pt>
                <c:pt idx="85">
                  <c:v>2004</c:v>
                </c:pt>
                <c:pt idx="86">
                  <c:v>2005</c:v>
                </c:pt>
                <c:pt idx="87">
                  <c:v>2006</c:v>
                </c:pt>
                <c:pt idx="88">
                  <c:v>2007</c:v>
                </c:pt>
                <c:pt idx="89">
                  <c:v>2008</c:v>
                </c:pt>
                <c:pt idx="90">
                  <c:v>2009</c:v>
                </c:pt>
                <c:pt idx="91">
                  <c:v>2010</c:v>
                </c:pt>
                <c:pt idx="92">
                  <c:v>2011</c:v>
                </c:pt>
                <c:pt idx="93">
                  <c:v>2012</c:v>
                </c:pt>
                <c:pt idx="94">
                  <c:v>2013</c:v>
                </c:pt>
                <c:pt idx="95">
                  <c:v>2014</c:v>
                </c:pt>
                <c:pt idx="96">
                  <c:v>2015</c:v>
                </c:pt>
                <c:pt idx="97">
                  <c:v>2016</c:v>
                </c:pt>
                <c:pt idx="98">
                  <c:v>2017</c:v>
                </c:pt>
                <c:pt idx="99">
                  <c:v>2018</c:v>
                </c:pt>
                <c:pt idx="100">
                  <c:v>2019</c:v>
                </c:pt>
                <c:pt idx="101">
                  <c:v>2020</c:v>
                </c:pt>
                <c:pt idx="102">
                  <c:v>2021</c:v>
                </c:pt>
                <c:pt idx="103">
                  <c:v>2022</c:v>
                </c:pt>
                <c:pt idx="104">
                  <c:v>2023</c:v>
                </c:pt>
                <c:pt idx="105">
                  <c:v>2024</c:v>
                </c:pt>
                <c:pt idx="106">
                  <c:v>2025</c:v>
                </c:pt>
                <c:pt idx="107">
                  <c:v>2026</c:v>
                </c:pt>
                <c:pt idx="108">
                  <c:v>2027</c:v>
                </c:pt>
                <c:pt idx="109">
                  <c:v>2028</c:v>
                </c:pt>
                <c:pt idx="110">
                  <c:v>2029</c:v>
                </c:pt>
                <c:pt idx="111">
                  <c:v>2030</c:v>
                </c:pt>
                <c:pt idx="112">
                  <c:v>2031</c:v>
                </c:pt>
                <c:pt idx="113">
                  <c:v>2032</c:v>
                </c:pt>
                <c:pt idx="114">
                  <c:v>2033</c:v>
                </c:pt>
                <c:pt idx="115">
                  <c:v>2034</c:v>
                </c:pt>
                <c:pt idx="116">
                  <c:v>2035</c:v>
                </c:pt>
                <c:pt idx="117">
                  <c:v>2036</c:v>
                </c:pt>
                <c:pt idx="118">
                  <c:v>2037</c:v>
                </c:pt>
                <c:pt idx="119">
                  <c:v>2038</c:v>
                </c:pt>
                <c:pt idx="120">
                  <c:v>2039</c:v>
                </c:pt>
                <c:pt idx="121">
                  <c:v>2040</c:v>
                </c:pt>
                <c:pt idx="122">
                  <c:v>2041</c:v>
                </c:pt>
                <c:pt idx="123">
                  <c:v>2042</c:v>
                </c:pt>
                <c:pt idx="124">
                  <c:v>2043</c:v>
                </c:pt>
                <c:pt idx="125">
                  <c:v>2044</c:v>
                </c:pt>
                <c:pt idx="126">
                  <c:v>2045</c:v>
                </c:pt>
                <c:pt idx="127">
                  <c:v>2046</c:v>
                </c:pt>
                <c:pt idx="128">
                  <c:v>2047</c:v>
                </c:pt>
                <c:pt idx="129">
                  <c:v>2048</c:v>
                </c:pt>
                <c:pt idx="130">
                  <c:v>2049</c:v>
                </c:pt>
                <c:pt idx="131">
                  <c:v>2050</c:v>
                </c:pt>
                <c:pt idx="132">
                  <c:v>2051</c:v>
                </c:pt>
                <c:pt idx="133">
                  <c:v>2052</c:v>
                </c:pt>
                <c:pt idx="134">
                  <c:v>2053</c:v>
                </c:pt>
                <c:pt idx="135">
                  <c:v>2054</c:v>
                </c:pt>
                <c:pt idx="136">
                  <c:v>2055</c:v>
                </c:pt>
                <c:pt idx="137">
                  <c:v>2056</c:v>
                </c:pt>
                <c:pt idx="138">
                  <c:v>2057</c:v>
                </c:pt>
                <c:pt idx="139">
                  <c:v>2058</c:v>
                </c:pt>
                <c:pt idx="140">
                  <c:v>2059</c:v>
                </c:pt>
                <c:pt idx="141">
                  <c:v>2060</c:v>
                </c:pt>
                <c:pt idx="142">
                  <c:v>2061</c:v>
                </c:pt>
                <c:pt idx="143">
                  <c:v>2062</c:v>
                </c:pt>
                <c:pt idx="144">
                  <c:v>2063</c:v>
                </c:pt>
                <c:pt idx="145">
                  <c:v>2064</c:v>
                </c:pt>
                <c:pt idx="146">
                  <c:v>2065</c:v>
                </c:pt>
                <c:pt idx="147">
                  <c:v>2066</c:v>
                </c:pt>
                <c:pt idx="148">
                  <c:v>2067</c:v>
                </c:pt>
                <c:pt idx="149">
                  <c:v>2068</c:v>
                </c:pt>
                <c:pt idx="150">
                  <c:v>2069</c:v>
                </c:pt>
                <c:pt idx="151">
                  <c:v>2070</c:v>
                </c:pt>
                <c:pt idx="152">
                  <c:v>2071</c:v>
                </c:pt>
                <c:pt idx="153">
                  <c:v>2072</c:v>
                </c:pt>
                <c:pt idx="154">
                  <c:v>2073</c:v>
                </c:pt>
                <c:pt idx="155">
                  <c:v>2074</c:v>
                </c:pt>
                <c:pt idx="156">
                  <c:v>2075</c:v>
                </c:pt>
                <c:pt idx="157">
                  <c:v>2076</c:v>
                </c:pt>
                <c:pt idx="158">
                  <c:v>2077</c:v>
                </c:pt>
                <c:pt idx="159">
                  <c:v>2078</c:v>
                </c:pt>
                <c:pt idx="160">
                  <c:v>2079</c:v>
                </c:pt>
                <c:pt idx="161">
                  <c:v>2080</c:v>
                </c:pt>
                <c:pt idx="162">
                  <c:v>2081</c:v>
                </c:pt>
                <c:pt idx="163">
                  <c:v>2082</c:v>
                </c:pt>
                <c:pt idx="164">
                  <c:v>2083</c:v>
                </c:pt>
                <c:pt idx="165">
                  <c:v>2084</c:v>
                </c:pt>
                <c:pt idx="166">
                  <c:v>2085</c:v>
                </c:pt>
                <c:pt idx="167">
                  <c:v>2086</c:v>
                </c:pt>
                <c:pt idx="168">
                  <c:v>2087</c:v>
                </c:pt>
                <c:pt idx="169">
                  <c:v>2088</c:v>
                </c:pt>
                <c:pt idx="170">
                  <c:v>2089</c:v>
                </c:pt>
                <c:pt idx="171">
                  <c:v>2090</c:v>
                </c:pt>
                <c:pt idx="172">
                  <c:v>2091</c:v>
                </c:pt>
                <c:pt idx="173">
                  <c:v>2092</c:v>
                </c:pt>
                <c:pt idx="174">
                  <c:v>2093</c:v>
                </c:pt>
                <c:pt idx="175">
                  <c:v>2094</c:v>
                </c:pt>
                <c:pt idx="176">
                  <c:v>2095</c:v>
                </c:pt>
                <c:pt idx="177">
                  <c:v>2096</c:v>
                </c:pt>
                <c:pt idx="178">
                  <c:v>2097</c:v>
                </c:pt>
                <c:pt idx="179">
                  <c:v>2098</c:v>
                </c:pt>
                <c:pt idx="180">
                  <c:v>2099</c:v>
                </c:pt>
                <c:pt idx="181">
                  <c:v>2100</c:v>
                </c:pt>
              </c:numCache>
            </c:numRef>
          </c:xVal>
          <c:yVal>
            <c:numRef>
              <c:f>Sheet1!$B$3:$B$184</c:f>
              <c:numCache>
                <c:formatCode>0.0</c:formatCode>
                <c:ptCount val="182"/>
                <c:pt idx="0">
                  <c:v>45.116547945205461</c:v>
                </c:pt>
                <c:pt idx="1">
                  <c:v>22.55871232876715</c:v>
                </c:pt>
                <c:pt idx="2">
                  <c:v>26.552383561643843</c:v>
                </c:pt>
                <c:pt idx="3">
                  <c:v>27.320684931506829</c:v>
                </c:pt>
                <c:pt idx="4">
                  <c:v>20.439369863013734</c:v>
                </c:pt>
                <c:pt idx="5">
                  <c:v>29.638958904109554</c:v>
                </c:pt>
                <c:pt idx="6">
                  <c:v>30.192767123287698</c:v>
                </c:pt>
                <c:pt idx="7">
                  <c:v>36.491863013698698</c:v>
                </c:pt>
                <c:pt idx="8">
                  <c:v>40.851506849315015</c:v>
                </c:pt>
                <c:pt idx="9">
                  <c:v>56.467397260273955</c:v>
                </c:pt>
                <c:pt idx="10">
                  <c:v>46.00816438356172</c:v>
                </c:pt>
                <c:pt idx="11">
                  <c:v>21.52917808219177</c:v>
                </c:pt>
                <c:pt idx="12">
                  <c:v>17.170876712328809</c:v>
                </c:pt>
                <c:pt idx="13">
                  <c:v>35.313452054794546</c:v>
                </c:pt>
                <c:pt idx="14">
                  <c:v>30.918273972602726</c:v>
                </c:pt>
                <c:pt idx="15">
                  <c:v>23.401808219178182</c:v>
                </c:pt>
                <c:pt idx="16">
                  <c:v>22.368191780821924</c:v>
                </c:pt>
                <c:pt idx="17">
                  <c:v>37.605561643835607</c:v>
                </c:pt>
                <c:pt idx="18">
                  <c:v>39.482191780821886</c:v>
                </c:pt>
                <c:pt idx="19">
                  <c:v>27.576493150684858</c:v>
                </c:pt>
                <c:pt idx="20">
                  <c:v>23.937123287671294</c:v>
                </c:pt>
                <c:pt idx="21">
                  <c:v>29.134219178082091</c:v>
                </c:pt>
                <c:pt idx="22">
                  <c:v>20.707753424657568</c:v>
                </c:pt>
                <c:pt idx="23">
                  <c:v>31.96671232876712</c:v>
                </c:pt>
                <c:pt idx="24">
                  <c:v>48.332383561643816</c:v>
                </c:pt>
                <c:pt idx="25">
                  <c:v>17.344136986301429</c:v>
                </c:pt>
                <c:pt idx="26">
                  <c:v>34.992191780821926</c:v>
                </c:pt>
                <c:pt idx="27">
                  <c:v>23.27473972602748</c:v>
                </c:pt>
                <c:pt idx="28">
                  <c:v>48.079424657534254</c:v>
                </c:pt>
                <c:pt idx="29">
                  <c:v>29.53717808219178</c:v>
                </c:pt>
                <c:pt idx="30">
                  <c:v>26.758164383561631</c:v>
                </c:pt>
                <c:pt idx="31">
                  <c:v>34.88495890410961</c:v>
                </c:pt>
                <c:pt idx="32">
                  <c:v>40.367260273972626</c:v>
                </c:pt>
                <c:pt idx="33">
                  <c:v>34.170657534246601</c:v>
                </c:pt>
                <c:pt idx="34">
                  <c:v>24.682383561643913</c:v>
                </c:pt>
                <c:pt idx="35">
                  <c:v>38.495205479452061</c:v>
                </c:pt>
                <c:pt idx="36">
                  <c:v>35.84339726027396</c:v>
                </c:pt>
                <c:pt idx="37">
                  <c:v>30.956301369863013</c:v>
                </c:pt>
                <c:pt idx="38">
                  <c:v>15.168246575342456</c:v>
                </c:pt>
                <c:pt idx="39">
                  <c:v>21.868054794520575</c:v>
                </c:pt>
                <c:pt idx="40">
                  <c:v>21.864054794520545</c:v>
                </c:pt>
                <c:pt idx="41">
                  <c:v>31.292767123287582</c:v>
                </c:pt>
                <c:pt idx="42">
                  <c:v>15.282109589041111</c:v>
                </c:pt>
                <c:pt idx="43">
                  <c:v>13.772301369863007</c:v>
                </c:pt>
                <c:pt idx="44">
                  <c:v>20.154767123287662</c:v>
                </c:pt>
                <c:pt idx="45">
                  <c:v>19.28794520547946</c:v>
                </c:pt>
                <c:pt idx="46">
                  <c:v>22.353643835616445</c:v>
                </c:pt>
                <c:pt idx="47">
                  <c:v>27.153972602739763</c:v>
                </c:pt>
                <c:pt idx="48">
                  <c:v>39.026575342465762</c:v>
                </c:pt>
                <c:pt idx="49">
                  <c:v>29.0951506849315</c:v>
                </c:pt>
                <c:pt idx="50">
                  <c:v>41.685780821917824</c:v>
                </c:pt>
                <c:pt idx="51">
                  <c:v>29.155671232876678</c:v>
                </c:pt>
                <c:pt idx="52">
                  <c:v>33.441424657534249</c:v>
                </c:pt>
                <c:pt idx="53">
                  <c:v>41.703589041095881</c:v>
                </c:pt>
                <c:pt idx="54">
                  <c:v>41.282054794520533</c:v>
                </c:pt>
                <c:pt idx="55">
                  <c:v>38.879780821917855</c:v>
                </c:pt>
                <c:pt idx="56">
                  <c:v>28.430904109589029</c:v>
                </c:pt>
                <c:pt idx="57">
                  <c:v>36.432904109589039</c:v>
                </c:pt>
                <c:pt idx="58">
                  <c:v>23.864219178082219</c:v>
                </c:pt>
                <c:pt idx="59">
                  <c:v>33.793698630136973</c:v>
                </c:pt>
                <c:pt idx="60">
                  <c:v>35.062876712328773</c:v>
                </c:pt>
                <c:pt idx="61">
                  <c:v>35.246109589041097</c:v>
                </c:pt>
                <c:pt idx="62">
                  <c:v>43.325205479452045</c:v>
                </c:pt>
                <c:pt idx="63">
                  <c:v>31.336547945205513</c:v>
                </c:pt>
                <c:pt idx="64">
                  <c:v>37.488849315068471</c:v>
                </c:pt>
                <c:pt idx="65">
                  <c:v>39.976630136986287</c:v>
                </c:pt>
                <c:pt idx="66">
                  <c:v>26.005589041095909</c:v>
                </c:pt>
                <c:pt idx="67">
                  <c:v>35.621917808219159</c:v>
                </c:pt>
                <c:pt idx="68">
                  <c:v>30.562657534246569</c:v>
                </c:pt>
                <c:pt idx="69">
                  <c:v>26.551123287671224</c:v>
                </c:pt>
                <c:pt idx="70">
                  <c:v>21.146082191780824</c:v>
                </c:pt>
                <c:pt idx="71">
                  <c:v>29.53808219178082</c:v>
                </c:pt>
                <c:pt idx="72">
                  <c:v>32.779013698630095</c:v>
                </c:pt>
                <c:pt idx="73">
                  <c:v>32.167205479452065</c:v>
                </c:pt>
                <c:pt idx="74">
                  <c:v>40.441780821917803</c:v>
                </c:pt>
                <c:pt idx="75">
                  <c:v>27.943178082191782</c:v>
                </c:pt>
                <c:pt idx="76">
                  <c:v>32.821506849315064</c:v>
                </c:pt>
                <c:pt idx="77">
                  <c:v>46.914849315068508</c:v>
                </c:pt>
                <c:pt idx="78">
                  <c:v>42.17167123287674</c:v>
                </c:pt>
                <c:pt idx="79">
                  <c:v>29.485643835616454</c:v>
                </c:pt>
                <c:pt idx="80">
                  <c:v>24.538356164383558</c:v>
                </c:pt>
                <c:pt idx="81">
                  <c:v>33.198246575342459</c:v>
                </c:pt>
                <c:pt idx="82">
                  <c:v>24.075698630136991</c:v>
                </c:pt>
                <c:pt idx="83">
                  <c:v>36.749780821917803</c:v>
                </c:pt>
                <c:pt idx="84">
                  <c:v>30.363999999999983</c:v>
                </c:pt>
                <c:pt idx="85">
                  <c:v>42.943835616438342</c:v>
                </c:pt>
                <c:pt idx="86">
                  <c:v>39.425205479452075</c:v>
                </c:pt>
                <c:pt idx="87">
                  <c:v>48.21539726027396</c:v>
                </c:pt>
                <c:pt idx="88">
                  <c:v>28.830082191780821</c:v>
                </c:pt>
                <c:pt idx="89">
                  <c:v>47.868219178082157</c:v>
                </c:pt>
                <c:pt idx="90">
                  <c:v>41.433342465753405</c:v>
                </c:pt>
                <c:pt idx="91">
                  <c:v>37.403178082191829</c:v>
                </c:pt>
                <c:pt idx="92">
                  <c:v>36.573424657534247</c:v>
                </c:pt>
                <c:pt idx="93">
                  <c:v>19.796136986301359</c:v>
                </c:pt>
                <c:pt idx="94">
                  <c:v>38.971506849315062</c:v>
                </c:pt>
                <c:pt idx="95">
                  <c:v>43.285315068493205</c:v>
                </c:pt>
                <c:pt idx="96">
                  <c:v>22.787863013698644</c:v>
                </c:pt>
                <c:pt idx="97">
                  <c:v>30.246246575342468</c:v>
                </c:pt>
                <c:pt idx="98">
                  <c:v>62.750958904109616</c:v>
                </c:pt>
                <c:pt idx="99">
                  <c:v>37.325205479452094</c:v>
                </c:pt>
                <c:pt idx="100">
                  <c:v>47.847068493150722</c:v>
                </c:pt>
                <c:pt idx="101">
                  <c:v>38.943671232876717</c:v>
                </c:pt>
                <c:pt idx="102">
                  <c:v>30.424794520547948</c:v>
                </c:pt>
                <c:pt idx="103">
                  <c:v>31.409561643835637</c:v>
                </c:pt>
                <c:pt idx="104">
                  <c:v>42.435342465753422</c:v>
                </c:pt>
              </c:numCache>
            </c:numRef>
          </c:yVal>
          <c:smooth val="0"/>
          <c:extLst>
            <c:ext xmlns:c16="http://schemas.microsoft.com/office/drawing/2014/chart" uri="{C3380CC4-5D6E-409C-BE32-E72D297353CC}">
              <c16:uniqueId val="{00000000-0E0E-4F14-9EC0-0B79E4F9CE73}"/>
            </c:ext>
          </c:extLst>
        </c:ser>
        <c:dLbls>
          <c:showLegendKey val="0"/>
          <c:showVal val="0"/>
          <c:showCatName val="0"/>
          <c:showSerName val="0"/>
          <c:showPercent val="0"/>
          <c:showBubbleSize val="0"/>
        </c:dLbls>
        <c:axId val="537104991"/>
        <c:axId val="537090591"/>
        <c:extLst>
          <c:ext xmlns:c15="http://schemas.microsoft.com/office/drawing/2012/chart" uri="{02D57815-91ED-43cb-92C2-25804820EDAC}">
            <c15:filteredScatterSeries>
              <c15:ser>
                <c:idx val="0"/>
                <c:order val="0"/>
                <c:tx>
                  <c:v>An Avg</c:v>
                </c:tx>
                <c:spPr>
                  <a:ln w="28575" cap="rnd">
                    <a:solidFill>
                      <a:schemeClr val="accent1"/>
                    </a:solidFill>
                    <a:round/>
                  </a:ln>
                  <a:effectLst/>
                </c:spPr>
                <c:marker>
                  <c:symbol val="circle"/>
                  <c:size val="5"/>
                  <c:spPr>
                    <a:solidFill>
                      <a:schemeClr val="accent1"/>
                    </a:solidFill>
                    <a:ln w="9525">
                      <a:solidFill>
                        <a:schemeClr val="accent1"/>
                      </a:solidFill>
                    </a:ln>
                    <a:effectLst/>
                  </c:spPr>
                </c:marker>
                <c:xVal>
                  <c:numRef>
                    <c:extLst>
                      <c:ext uri="{02D57815-91ED-43cb-92C2-25804820EDAC}">
                        <c15:formulaRef>
                          <c15:sqref>Sheet1!$A$108:$A$184</c15:sqref>
                        </c15:formulaRef>
                      </c:ext>
                    </c:extLst>
                    <c:numCache>
                      <c:formatCode>General</c:formatCode>
                      <c:ptCount val="77"/>
                      <c:pt idx="0">
                        <c:v>2024</c:v>
                      </c:pt>
                      <c:pt idx="1">
                        <c:v>2025</c:v>
                      </c:pt>
                      <c:pt idx="2">
                        <c:v>2026</c:v>
                      </c:pt>
                      <c:pt idx="3">
                        <c:v>2027</c:v>
                      </c:pt>
                      <c:pt idx="4">
                        <c:v>2028</c:v>
                      </c:pt>
                      <c:pt idx="5">
                        <c:v>2029</c:v>
                      </c:pt>
                      <c:pt idx="6">
                        <c:v>2030</c:v>
                      </c:pt>
                      <c:pt idx="7">
                        <c:v>2031</c:v>
                      </c:pt>
                      <c:pt idx="8">
                        <c:v>2032</c:v>
                      </c:pt>
                      <c:pt idx="9">
                        <c:v>2033</c:v>
                      </c:pt>
                      <c:pt idx="10">
                        <c:v>2034</c:v>
                      </c:pt>
                      <c:pt idx="11">
                        <c:v>2035</c:v>
                      </c:pt>
                      <c:pt idx="12">
                        <c:v>2036</c:v>
                      </c:pt>
                      <c:pt idx="13">
                        <c:v>2037</c:v>
                      </c:pt>
                      <c:pt idx="14">
                        <c:v>2038</c:v>
                      </c:pt>
                      <c:pt idx="15">
                        <c:v>2039</c:v>
                      </c:pt>
                      <c:pt idx="16">
                        <c:v>2040</c:v>
                      </c:pt>
                      <c:pt idx="17">
                        <c:v>2041</c:v>
                      </c:pt>
                      <c:pt idx="18">
                        <c:v>2042</c:v>
                      </c:pt>
                      <c:pt idx="19">
                        <c:v>2043</c:v>
                      </c:pt>
                      <c:pt idx="20">
                        <c:v>2044</c:v>
                      </c:pt>
                      <c:pt idx="21">
                        <c:v>2045</c:v>
                      </c:pt>
                      <c:pt idx="22">
                        <c:v>2046</c:v>
                      </c:pt>
                      <c:pt idx="23">
                        <c:v>2047</c:v>
                      </c:pt>
                      <c:pt idx="24">
                        <c:v>2048</c:v>
                      </c:pt>
                      <c:pt idx="25">
                        <c:v>2049</c:v>
                      </c:pt>
                      <c:pt idx="26">
                        <c:v>2050</c:v>
                      </c:pt>
                      <c:pt idx="27">
                        <c:v>2051</c:v>
                      </c:pt>
                      <c:pt idx="28">
                        <c:v>2052</c:v>
                      </c:pt>
                      <c:pt idx="29">
                        <c:v>2053</c:v>
                      </c:pt>
                      <c:pt idx="30">
                        <c:v>2054</c:v>
                      </c:pt>
                      <c:pt idx="31">
                        <c:v>2055</c:v>
                      </c:pt>
                      <c:pt idx="32">
                        <c:v>2056</c:v>
                      </c:pt>
                      <c:pt idx="33">
                        <c:v>2057</c:v>
                      </c:pt>
                      <c:pt idx="34">
                        <c:v>2058</c:v>
                      </c:pt>
                      <c:pt idx="35">
                        <c:v>2059</c:v>
                      </c:pt>
                      <c:pt idx="36">
                        <c:v>2060</c:v>
                      </c:pt>
                      <c:pt idx="37">
                        <c:v>2061</c:v>
                      </c:pt>
                      <c:pt idx="38">
                        <c:v>2062</c:v>
                      </c:pt>
                      <c:pt idx="39">
                        <c:v>2063</c:v>
                      </c:pt>
                      <c:pt idx="40">
                        <c:v>2064</c:v>
                      </c:pt>
                      <c:pt idx="41">
                        <c:v>2065</c:v>
                      </c:pt>
                      <c:pt idx="42">
                        <c:v>2066</c:v>
                      </c:pt>
                      <c:pt idx="43">
                        <c:v>2067</c:v>
                      </c:pt>
                      <c:pt idx="44">
                        <c:v>2068</c:v>
                      </c:pt>
                      <c:pt idx="45">
                        <c:v>2069</c:v>
                      </c:pt>
                      <c:pt idx="46">
                        <c:v>2070</c:v>
                      </c:pt>
                      <c:pt idx="47">
                        <c:v>2071</c:v>
                      </c:pt>
                      <c:pt idx="48">
                        <c:v>2072</c:v>
                      </c:pt>
                      <c:pt idx="49">
                        <c:v>2073</c:v>
                      </c:pt>
                      <c:pt idx="50">
                        <c:v>2074</c:v>
                      </c:pt>
                      <c:pt idx="51">
                        <c:v>2075</c:v>
                      </c:pt>
                      <c:pt idx="52">
                        <c:v>2076</c:v>
                      </c:pt>
                      <c:pt idx="53">
                        <c:v>2077</c:v>
                      </c:pt>
                      <c:pt idx="54">
                        <c:v>2078</c:v>
                      </c:pt>
                      <c:pt idx="55">
                        <c:v>2079</c:v>
                      </c:pt>
                      <c:pt idx="56">
                        <c:v>2080</c:v>
                      </c:pt>
                      <c:pt idx="57">
                        <c:v>2081</c:v>
                      </c:pt>
                      <c:pt idx="58">
                        <c:v>2082</c:v>
                      </c:pt>
                      <c:pt idx="59">
                        <c:v>2083</c:v>
                      </c:pt>
                      <c:pt idx="60">
                        <c:v>2084</c:v>
                      </c:pt>
                      <c:pt idx="61">
                        <c:v>2085</c:v>
                      </c:pt>
                      <c:pt idx="62">
                        <c:v>2086</c:v>
                      </c:pt>
                      <c:pt idx="63">
                        <c:v>2087</c:v>
                      </c:pt>
                      <c:pt idx="64">
                        <c:v>2088</c:v>
                      </c:pt>
                      <c:pt idx="65">
                        <c:v>2089</c:v>
                      </c:pt>
                      <c:pt idx="66">
                        <c:v>2090</c:v>
                      </c:pt>
                      <c:pt idx="67">
                        <c:v>2091</c:v>
                      </c:pt>
                      <c:pt idx="68">
                        <c:v>2092</c:v>
                      </c:pt>
                      <c:pt idx="69">
                        <c:v>2093</c:v>
                      </c:pt>
                      <c:pt idx="70">
                        <c:v>2094</c:v>
                      </c:pt>
                      <c:pt idx="71">
                        <c:v>2095</c:v>
                      </c:pt>
                      <c:pt idx="72">
                        <c:v>2096</c:v>
                      </c:pt>
                      <c:pt idx="73">
                        <c:v>2097</c:v>
                      </c:pt>
                      <c:pt idx="74">
                        <c:v>2098</c:v>
                      </c:pt>
                      <c:pt idx="75">
                        <c:v>2099</c:v>
                      </c:pt>
                      <c:pt idx="76">
                        <c:v>2100</c:v>
                      </c:pt>
                    </c:numCache>
                  </c:numRef>
                </c:xVal>
                <c:yVal>
                  <c:numRef>
                    <c:extLst>
                      <c:ext uri="{02D57815-91ED-43cb-92C2-25804820EDAC}">
                        <c15:formulaRef>
                          <c15:sqref>Sheet1!$C$108:$C$184</c15:sqref>
                        </c15:formulaRef>
                      </c:ext>
                    </c:extLst>
                    <c:numCache>
                      <c:formatCode>0.0</c:formatCode>
                      <c:ptCount val="77"/>
                      <c:pt idx="0">
                        <c:v>42.992395350530209</c:v>
                      </c:pt>
                      <c:pt idx="1">
                        <c:v>21.863687607071949</c:v>
                      </c:pt>
                      <c:pt idx="2">
                        <c:v>30.649469787164286</c:v>
                      </c:pt>
                      <c:pt idx="3">
                        <c:v>26.3017014198368</c:v>
                      </c:pt>
                      <c:pt idx="4">
                        <c:v>22.503233893786561</c:v>
                      </c:pt>
                      <c:pt idx="5">
                        <c:v>21.142553740825981</c:v>
                      </c:pt>
                      <c:pt idx="6">
                        <c:v>31.134838600156378</c:v>
                      </c:pt>
                      <c:pt idx="7">
                        <c:v>31.257455170049219</c:v>
                      </c:pt>
                      <c:pt idx="8">
                        <c:v>29.44351272432052</c:v>
                      </c:pt>
                      <c:pt idx="9">
                        <c:v>42.460011015429821</c:v>
                      </c:pt>
                      <c:pt idx="10">
                        <c:v>29.610200698603229</c:v>
                      </c:pt>
                      <c:pt idx="11">
                        <c:v>33.380662200988276</c:v>
                      </c:pt>
                      <c:pt idx="12">
                        <c:v>40.574990937588197</c:v>
                      </c:pt>
                      <c:pt idx="13">
                        <c:v>38.46324925950379</c:v>
                      </c:pt>
                      <c:pt idx="14">
                        <c:v>25.082775362982918</c:v>
                      </c:pt>
                      <c:pt idx="15">
                        <c:v>20.55144881399119</c:v>
                      </c:pt>
                      <c:pt idx="16">
                        <c:v>33.818201005037771</c:v>
                      </c:pt>
                      <c:pt idx="17">
                        <c:v>26.642600958209975</c:v>
                      </c:pt>
                      <c:pt idx="18">
                        <c:v>51.644843386372088</c:v>
                      </c:pt>
                      <c:pt idx="19">
                        <c:v>55.30908389224976</c:v>
                      </c:pt>
                      <c:pt idx="20">
                        <c:v>48.328653847481633</c:v>
                      </c:pt>
                      <c:pt idx="21">
                        <c:v>46.335491897911481</c:v>
                      </c:pt>
                      <c:pt idx="22">
                        <c:v>45.403541646793698</c:v>
                      </c:pt>
                      <c:pt idx="23">
                        <c:v>21.619924691455356</c:v>
                      </c:pt>
                      <c:pt idx="24">
                        <c:v>29.639195370589185</c:v>
                      </c:pt>
                      <c:pt idx="25">
                        <c:v>19.623326455586188</c:v>
                      </c:pt>
                      <c:pt idx="26">
                        <c:v>27.164996287752952</c:v>
                      </c:pt>
                      <c:pt idx="27">
                        <c:v>30.954343298961856</c:v>
                      </c:pt>
                      <c:pt idx="28">
                        <c:v>18.110708341070154</c:v>
                      </c:pt>
                      <c:pt idx="29">
                        <c:v>36.04244320763712</c:v>
                      </c:pt>
                      <c:pt idx="30">
                        <c:v>43.670580344940937</c:v>
                      </c:pt>
                      <c:pt idx="31">
                        <c:v>20.436273028136728</c:v>
                      </c:pt>
                      <c:pt idx="32">
                        <c:v>29.940872004536647</c:v>
                      </c:pt>
                      <c:pt idx="33">
                        <c:v>21.950537987426596</c:v>
                      </c:pt>
                      <c:pt idx="34">
                        <c:v>15.434951759619103</c:v>
                      </c:pt>
                      <c:pt idx="35">
                        <c:v>17.128214363802901</c:v>
                      </c:pt>
                      <c:pt idx="36">
                        <c:v>31.618609116845729</c:v>
                      </c:pt>
                      <c:pt idx="37">
                        <c:v>32.302094511676742</c:v>
                      </c:pt>
                      <c:pt idx="38">
                        <c:v>29.029484167998817</c:v>
                      </c:pt>
                      <c:pt idx="39">
                        <c:v>42.049061715184557</c:v>
                      </c:pt>
                      <c:pt idx="40">
                        <c:v>26.52343725448452</c:v>
                      </c:pt>
                      <c:pt idx="41">
                        <c:v>32.11376324670325</c:v>
                      </c:pt>
                      <c:pt idx="42">
                        <c:v>40.044187793616537</c:v>
                      </c:pt>
                      <c:pt idx="43">
                        <c:v>35.768040985716475</c:v>
                      </c:pt>
                      <c:pt idx="44">
                        <c:v>22.199038519149525</c:v>
                      </c:pt>
                      <c:pt idx="45">
                        <c:v>21.342252737511064</c:v>
                      </c:pt>
                      <c:pt idx="46">
                        <c:v>31.968766859993959</c:v>
                      </c:pt>
                      <c:pt idx="47">
                        <c:v>30.524913227679892</c:v>
                      </c:pt>
                      <c:pt idx="48">
                        <c:v>55.921196538526559</c:v>
                      </c:pt>
                      <c:pt idx="49">
                        <c:v>60.599446141751216</c:v>
                      </c:pt>
                      <c:pt idx="50">
                        <c:v>54.422642805897041</c:v>
                      </c:pt>
                      <c:pt idx="51">
                        <c:v>54.222269791725608</c:v>
                      </c:pt>
                      <c:pt idx="52">
                        <c:v>51.191539906961211</c:v>
                      </c:pt>
                      <c:pt idx="53">
                        <c:v>25.480219329481287</c:v>
                      </c:pt>
                      <c:pt idx="54">
                        <c:v>33.497241863106126</c:v>
                      </c:pt>
                      <c:pt idx="55">
                        <c:v>21.009403919729952</c:v>
                      </c:pt>
                      <c:pt idx="56">
                        <c:v>30.659318233226337</c:v>
                      </c:pt>
                      <c:pt idx="57">
                        <c:v>33.919150440945849</c:v>
                      </c:pt>
                      <c:pt idx="58">
                        <c:v>20.602614849413385</c:v>
                      </c:pt>
                      <c:pt idx="59">
                        <c:v>41.059962075361973</c:v>
                      </c:pt>
                      <c:pt idx="60">
                        <c:v>47.958439555798293</c:v>
                      </c:pt>
                      <c:pt idx="61">
                        <c:v>24.685910704564815</c:v>
                      </c:pt>
                      <c:pt idx="62">
                        <c:v>30.665646970908639</c:v>
                      </c:pt>
                      <c:pt idx="63">
                        <c:v>24.199733688798734</c:v>
                      </c:pt>
                      <c:pt idx="64">
                        <c:v>16.411049716155325</c:v>
                      </c:pt>
                      <c:pt idx="65">
                        <c:v>18.813010990014735</c:v>
                      </c:pt>
                      <c:pt idx="66">
                        <c:v>36.532952023448807</c:v>
                      </c:pt>
                      <c:pt idx="67">
                        <c:v>36.439326766701384</c:v>
                      </c:pt>
                      <c:pt idx="68">
                        <c:v>33.793886655854209</c:v>
                      </c:pt>
                      <c:pt idx="69">
                        <c:v>46.582875450136832</c:v>
                      </c:pt>
                      <c:pt idx="70">
                        <c:v>28.603621712736839</c:v>
                      </c:pt>
                      <c:pt idx="71">
                        <c:v>35.44599165050267</c:v>
                      </c:pt>
                      <c:pt idx="72">
                        <c:v>43.748424867784713</c:v>
                      </c:pt>
                      <c:pt idx="73">
                        <c:v>40.492349020107909</c:v>
                      </c:pt>
                      <c:pt idx="74">
                        <c:v>23.348447160668524</c:v>
                      </c:pt>
                      <c:pt idx="75">
                        <c:v>25.527743104694125</c:v>
                      </c:pt>
                      <c:pt idx="76">
                        <c:v>34.068608534669494</c:v>
                      </c:pt>
                    </c:numCache>
                  </c:numRef>
                </c:yVal>
                <c:smooth val="0"/>
                <c:extLst>
                  <c:ext xmlns:c16="http://schemas.microsoft.com/office/drawing/2014/chart" uri="{C3380CC4-5D6E-409C-BE32-E72D297353CC}">
                    <c16:uniqueId val="{00000001-0E0E-4F14-9EC0-0B79E4F9CE73}"/>
                  </c:ext>
                </c:extLst>
              </c15:ser>
            </c15:filteredScatterSeries>
          </c:ext>
        </c:extLst>
      </c:scatterChart>
      <c:valAx>
        <c:axId val="537104991"/>
        <c:scaling>
          <c:orientation val="minMax"/>
          <c:max val="2023"/>
          <c:min val="192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37090591"/>
        <c:crosses val="autoZero"/>
        <c:crossBetween val="midCat"/>
      </c:valAx>
      <c:valAx>
        <c:axId val="537090591"/>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14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37104991"/>
        <c:crosses val="autoZero"/>
        <c:crossBetween val="midCat"/>
      </c:valAx>
      <c:spPr>
        <a:noFill/>
        <a:ln>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latin typeface="Arial" panose="020B0604020202020204" pitchFamily="34" charset="0"/>
          <a:cs typeface="Arial" panose="020B0604020202020204" pitchFamily="34" charset="0"/>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600" b="1"/>
              <a:t>Average Winter Stream Flow</a:t>
            </a:r>
          </a:p>
          <a:p>
            <a:pPr>
              <a:defRPr b="1"/>
            </a:pPr>
            <a:r>
              <a:rPr lang="en-US" sz="1400" b="1"/>
              <a:t>Mississippi River @ Applelton (WSC 02KF006)</a:t>
            </a:r>
          </a:p>
        </c:rich>
      </c:tx>
      <c:overlay val="0"/>
      <c:spPr>
        <a:noFill/>
        <a:ln>
          <a:noFill/>
        </a:ln>
        <a:effectLst/>
      </c:spPr>
      <c:txPr>
        <a:bodyPr rot="0" spcFirstLastPara="1" vertOverflow="ellipsis" vert="horz" wrap="square" anchor="ctr" anchorCtr="1"/>
        <a:lstStyle/>
        <a:p>
          <a:pPr>
            <a:defRPr sz="168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8.3957064588590966E-2"/>
          <c:y val="0.12111162494996948"/>
          <c:w val="0.88446523298870994"/>
          <c:h val="0.76360504758334746"/>
        </c:manualLayout>
      </c:layout>
      <c:scatterChart>
        <c:scatterStyle val="lineMarker"/>
        <c:varyColors val="0"/>
        <c:ser>
          <c:idx val="1"/>
          <c:order val="1"/>
          <c:tx>
            <c:v>Obs</c:v>
          </c:tx>
          <c:spPr>
            <a:ln w="12700" cap="rnd">
              <a:solidFill>
                <a:schemeClr val="bg1">
                  <a:lumMod val="65000"/>
                </a:schemeClr>
              </a:solidFill>
              <a:round/>
            </a:ln>
            <a:effectLst/>
          </c:spPr>
          <c:marker>
            <c:symbol val="circle"/>
            <c:size val="5"/>
            <c:spPr>
              <a:solidFill>
                <a:schemeClr val="accent2"/>
              </a:solidFill>
              <a:ln w="9525">
                <a:solidFill>
                  <a:schemeClr val="tx1"/>
                </a:solidFill>
              </a:ln>
              <a:effectLst/>
            </c:spPr>
          </c:marker>
          <c:xVal>
            <c:numRef>
              <c:f>Sheet1!$A$3:$A$184</c:f>
              <c:numCache>
                <c:formatCode>General</c:formatCode>
                <c:ptCount val="182"/>
                <c:pt idx="0">
                  <c:v>1919</c:v>
                </c:pt>
                <c:pt idx="1">
                  <c:v>1920</c:v>
                </c:pt>
                <c:pt idx="2">
                  <c:v>1921</c:v>
                </c:pt>
                <c:pt idx="3">
                  <c:v>1922</c:v>
                </c:pt>
                <c:pt idx="4">
                  <c:v>1923</c:v>
                </c:pt>
                <c:pt idx="5">
                  <c:v>1924</c:v>
                </c:pt>
                <c:pt idx="6">
                  <c:v>1925</c:v>
                </c:pt>
                <c:pt idx="7">
                  <c:v>1926</c:v>
                </c:pt>
                <c:pt idx="8">
                  <c:v>1927</c:v>
                </c:pt>
                <c:pt idx="9">
                  <c:v>1928</c:v>
                </c:pt>
                <c:pt idx="10">
                  <c:v>1929</c:v>
                </c:pt>
                <c:pt idx="11">
                  <c:v>1930</c:v>
                </c:pt>
                <c:pt idx="12">
                  <c:v>1931</c:v>
                </c:pt>
                <c:pt idx="13">
                  <c:v>1932</c:v>
                </c:pt>
                <c:pt idx="14">
                  <c:v>1933</c:v>
                </c:pt>
                <c:pt idx="15">
                  <c:v>1934</c:v>
                </c:pt>
                <c:pt idx="16">
                  <c:v>1935</c:v>
                </c:pt>
                <c:pt idx="17">
                  <c:v>1936</c:v>
                </c:pt>
                <c:pt idx="18">
                  <c:v>1937</c:v>
                </c:pt>
                <c:pt idx="19">
                  <c:v>1938</c:v>
                </c:pt>
                <c:pt idx="20">
                  <c:v>1939</c:v>
                </c:pt>
                <c:pt idx="21">
                  <c:v>1940</c:v>
                </c:pt>
                <c:pt idx="22">
                  <c:v>1941</c:v>
                </c:pt>
                <c:pt idx="23">
                  <c:v>1942</c:v>
                </c:pt>
                <c:pt idx="24">
                  <c:v>1943</c:v>
                </c:pt>
                <c:pt idx="25">
                  <c:v>1944</c:v>
                </c:pt>
                <c:pt idx="26">
                  <c:v>1945</c:v>
                </c:pt>
                <c:pt idx="27">
                  <c:v>1946</c:v>
                </c:pt>
                <c:pt idx="28">
                  <c:v>1947</c:v>
                </c:pt>
                <c:pt idx="29">
                  <c:v>1948</c:v>
                </c:pt>
                <c:pt idx="30">
                  <c:v>1949</c:v>
                </c:pt>
                <c:pt idx="31">
                  <c:v>1950</c:v>
                </c:pt>
                <c:pt idx="32">
                  <c:v>1951</c:v>
                </c:pt>
                <c:pt idx="33">
                  <c:v>1952</c:v>
                </c:pt>
                <c:pt idx="34">
                  <c:v>1953</c:v>
                </c:pt>
                <c:pt idx="35">
                  <c:v>1954</c:v>
                </c:pt>
                <c:pt idx="36">
                  <c:v>1955</c:v>
                </c:pt>
                <c:pt idx="37">
                  <c:v>1956</c:v>
                </c:pt>
                <c:pt idx="38">
                  <c:v>1957</c:v>
                </c:pt>
                <c:pt idx="39">
                  <c:v>1958</c:v>
                </c:pt>
                <c:pt idx="40">
                  <c:v>1959</c:v>
                </c:pt>
                <c:pt idx="41">
                  <c:v>1960</c:v>
                </c:pt>
                <c:pt idx="42">
                  <c:v>1961</c:v>
                </c:pt>
                <c:pt idx="43">
                  <c:v>1962</c:v>
                </c:pt>
                <c:pt idx="44">
                  <c:v>1963</c:v>
                </c:pt>
                <c:pt idx="45">
                  <c:v>1964</c:v>
                </c:pt>
                <c:pt idx="46">
                  <c:v>1965</c:v>
                </c:pt>
                <c:pt idx="47">
                  <c:v>1966</c:v>
                </c:pt>
                <c:pt idx="48">
                  <c:v>1967</c:v>
                </c:pt>
                <c:pt idx="49">
                  <c:v>1968</c:v>
                </c:pt>
                <c:pt idx="50">
                  <c:v>1969</c:v>
                </c:pt>
                <c:pt idx="51">
                  <c:v>1970</c:v>
                </c:pt>
                <c:pt idx="52">
                  <c:v>1971</c:v>
                </c:pt>
                <c:pt idx="53">
                  <c:v>1972</c:v>
                </c:pt>
                <c:pt idx="54">
                  <c:v>1973</c:v>
                </c:pt>
                <c:pt idx="55">
                  <c:v>1974</c:v>
                </c:pt>
                <c:pt idx="56">
                  <c:v>1975</c:v>
                </c:pt>
                <c:pt idx="57">
                  <c:v>1976</c:v>
                </c:pt>
                <c:pt idx="58">
                  <c:v>1977</c:v>
                </c:pt>
                <c:pt idx="59">
                  <c:v>1978</c:v>
                </c:pt>
                <c:pt idx="60">
                  <c:v>1979</c:v>
                </c:pt>
                <c:pt idx="61">
                  <c:v>1980</c:v>
                </c:pt>
                <c:pt idx="62">
                  <c:v>1981</c:v>
                </c:pt>
                <c:pt idx="63">
                  <c:v>1982</c:v>
                </c:pt>
                <c:pt idx="64">
                  <c:v>1983</c:v>
                </c:pt>
                <c:pt idx="65">
                  <c:v>1984</c:v>
                </c:pt>
                <c:pt idx="66">
                  <c:v>1985</c:v>
                </c:pt>
                <c:pt idx="67">
                  <c:v>1986</c:v>
                </c:pt>
                <c:pt idx="68">
                  <c:v>1987</c:v>
                </c:pt>
                <c:pt idx="69">
                  <c:v>1988</c:v>
                </c:pt>
                <c:pt idx="70">
                  <c:v>1989</c:v>
                </c:pt>
                <c:pt idx="71">
                  <c:v>1990</c:v>
                </c:pt>
                <c:pt idx="72">
                  <c:v>1991</c:v>
                </c:pt>
                <c:pt idx="73">
                  <c:v>1992</c:v>
                </c:pt>
                <c:pt idx="74">
                  <c:v>1993</c:v>
                </c:pt>
                <c:pt idx="75">
                  <c:v>1994</c:v>
                </c:pt>
                <c:pt idx="76">
                  <c:v>1995</c:v>
                </c:pt>
                <c:pt idx="77">
                  <c:v>1996</c:v>
                </c:pt>
                <c:pt idx="78">
                  <c:v>1997</c:v>
                </c:pt>
                <c:pt idx="79">
                  <c:v>1998</c:v>
                </c:pt>
                <c:pt idx="80">
                  <c:v>1999</c:v>
                </c:pt>
                <c:pt idx="81">
                  <c:v>2000</c:v>
                </c:pt>
                <c:pt idx="82">
                  <c:v>2001</c:v>
                </c:pt>
                <c:pt idx="83">
                  <c:v>2002</c:v>
                </c:pt>
                <c:pt idx="84">
                  <c:v>2003</c:v>
                </c:pt>
                <c:pt idx="85">
                  <c:v>2004</c:v>
                </c:pt>
                <c:pt idx="86">
                  <c:v>2005</c:v>
                </c:pt>
                <c:pt idx="87">
                  <c:v>2006</c:v>
                </c:pt>
                <c:pt idx="88">
                  <c:v>2007</c:v>
                </c:pt>
                <c:pt idx="89">
                  <c:v>2008</c:v>
                </c:pt>
                <c:pt idx="90">
                  <c:v>2009</c:v>
                </c:pt>
                <c:pt idx="91">
                  <c:v>2010</c:v>
                </c:pt>
                <c:pt idx="92">
                  <c:v>2011</c:v>
                </c:pt>
                <c:pt idx="93">
                  <c:v>2012</c:v>
                </c:pt>
                <c:pt idx="94">
                  <c:v>2013</c:v>
                </c:pt>
                <c:pt idx="95">
                  <c:v>2014</c:v>
                </c:pt>
                <c:pt idx="96">
                  <c:v>2015</c:v>
                </c:pt>
                <c:pt idx="97">
                  <c:v>2016</c:v>
                </c:pt>
                <c:pt idx="98">
                  <c:v>2017</c:v>
                </c:pt>
                <c:pt idx="99">
                  <c:v>2018</c:v>
                </c:pt>
                <c:pt idx="100">
                  <c:v>2019</c:v>
                </c:pt>
                <c:pt idx="101">
                  <c:v>2020</c:v>
                </c:pt>
                <c:pt idx="102">
                  <c:v>2021</c:v>
                </c:pt>
                <c:pt idx="103">
                  <c:v>2022</c:v>
                </c:pt>
                <c:pt idx="104">
                  <c:v>2023</c:v>
                </c:pt>
                <c:pt idx="105">
                  <c:v>2024</c:v>
                </c:pt>
                <c:pt idx="106">
                  <c:v>2025</c:v>
                </c:pt>
                <c:pt idx="107">
                  <c:v>2026</c:v>
                </c:pt>
                <c:pt idx="108">
                  <c:v>2027</c:v>
                </c:pt>
                <c:pt idx="109">
                  <c:v>2028</c:v>
                </c:pt>
                <c:pt idx="110">
                  <c:v>2029</c:v>
                </c:pt>
                <c:pt idx="111">
                  <c:v>2030</c:v>
                </c:pt>
                <c:pt idx="112">
                  <c:v>2031</c:v>
                </c:pt>
                <c:pt idx="113">
                  <c:v>2032</c:v>
                </c:pt>
                <c:pt idx="114">
                  <c:v>2033</c:v>
                </c:pt>
                <c:pt idx="115">
                  <c:v>2034</c:v>
                </c:pt>
                <c:pt idx="116">
                  <c:v>2035</c:v>
                </c:pt>
                <c:pt idx="117">
                  <c:v>2036</c:v>
                </c:pt>
                <c:pt idx="118">
                  <c:v>2037</c:v>
                </c:pt>
                <c:pt idx="119">
                  <c:v>2038</c:v>
                </c:pt>
                <c:pt idx="120">
                  <c:v>2039</c:v>
                </c:pt>
                <c:pt idx="121">
                  <c:v>2040</c:v>
                </c:pt>
                <c:pt idx="122">
                  <c:v>2041</c:v>
                </c:pt>
                <c:pt idx="123">
                  <c:v>2042</c:v>
                </c:pt>
                <c:pt idx="124">
                  <c:v>2043</c:v>
                </c:pt>
                <c:pt idx="125">
                  <c:v>2044</c:v>
                </c:pt>
                <c:pt idx="126">
                  <c:v>2045</c:v>
                </c:pt>
                <c:pt idx="127">
                  <c:v>2046</c:v>
                </c:pt>
                <c:pt idx="128">
                  <c:v>2047</c:v>
                </c:pt>
                <c:pt idx="129">
                  <c:v>2048</c:v>
                </c:pt>
                <c:pt idx="130">
                  <c:v>2049</c:v>
                </c:pt>
                <c:pt idx="131">
                  <c:v>2050</c:v>
                </c:pt>
                <c:pt idx="132">
                  <c:v>2051</c:v>
                </c:pt>
                <c:pt idx="133">
                  <c:v>2052</c:v>
                </c:pt>
                <c:pt idx="134">
                  <c:v>2053</c:v>
                </c:pt>
                <c:pt idx="135">
                  <c:v>2054</c:v>
                </c:pt>
                <c:pt idx="136">
                  <c:v>2055</c:v>
                </c:pt>
                <c:pt idx="137">
                  <c:v>2056</c:v>
                </c:pt>
                <c:pt idx="138">
                  <c:v>2057</c:v>
                </c:pt>
                <c:pt idx="139">
                  <c:v>2058</c:v>
                </c:pt>
                <c:pt idx="140">
                  <c:v>2059</c:v>
                </c:pt>
                <c:pt idx="141">
                  <c:v>2060</c:v>
                </c:pt>
                <c:pt idx="142">
                  <c:v>2061</c:v>
                </c:pt>
                <c:pt idx="143">
                  <c:v>2062</c:v>
                </c:pt>
                <c:pt idx="144">
                  <c:v>2063</c:v>
                </c:pt>
                <c:pt idx="145">
                  <c:v>2064</c:v>
                </c:pt>
                <c:pt idx="146">
                  <c:v>2065</c:v>
                </c:pt>
                <c:pt idx="147">
                  <c:v>2066</c:v>
                </c:pt>
                <c:pt idx="148">
                  <c:v>2067</c:v>
                </c:pt>
                <c:pt idx="149">
                  <c:v>2068</c:v>
                </c:pt>
                <c:pt idx="150">
                  <c:v>2069</c:v>
                </c:pt>
                <c:pt idx="151">
                  <c:v>2070</c:v>
                </c:pt>
                <c:pt idx="152">
                  <c:v>2071</c:v>
                </c:pt>
                <c:pt idx="153">
                  <c:v>2072</c:v>
                </c:pt>
                <c:pt idx="154">
                  <c:v>2073</c:v>
                </c:pt>
                <c:pt idx="155">
                  <c:v>2074</c:v>
                </c:pt>
                <c:pt idx="156">
                  <c:v>2075</c:v>
                </c:pt>
                <c:pt idx="157">
                  <c:v>2076</c:v>
                </c:pt>
                <c:pt idx="158">
                  <c:v>2077</c:v>
                </c:pt>
                <c:pt idx="159">
                  <c:v>2078</c:v>
                </c:pt>
                <c:pt idx="160">
                  <c:v>2079</c:v>
                </c:pt>
                <c:pt idx="161">
                  <c:v>2080</c:v>
                </c:pt>
                <c:pt idx="162">
                  <c:v>2081</c:v>
                </c:pt>
                <c:pt idx="163">
                  <c:v>2082</c:v>
                </c:pt>
                <c:pt idx="164">
                  <c:v>2083</c:v>
                </c:pt>
                <c:pt idx="165">
                  <c:v>2084</c:v>
                </c:pt>
                <c:pt idx="166">
                  <c:v>2085</c:v>
                </c:pt>
                <c:pt idx="167">
                  <c:v>2086</c:v>
                </c:pt>
                <c:pt idx="168">
                  <c:v>2087</c:v>
                </c:pt>
                <c:pt idx="169">
                  <c:v>2088</c:v>
                </c:pt>
                <c:pt idx="170">
                  <c:v>2089</c:v>
                </c:pt>
                <c:pt idx="171">
                  <c:v>2090</c:v>
                </c:pt>
                <c:pt idx="172">
                  <c:v>2091</c:v>
                </c:pt>
                <c:pt idx="173">
                  <c:v>2092</c:v>
                </c:pt>
                <c:pt idx="174">
                  <c:v>2093</c:v>
                </c:pt>
                <c:pt idx="175">
                  <c:v>2094</c:v>
                </c:pt>
                <c:pt idx="176">
                  <c:v>2095</c:v>
                </c:pt>
                <c:pt idx="177">
                  <c:v>2096</c:v>
                </c:pt>
                <c:pt idx="178">
                  <c:v>2097</c:v>
                </c:pt>
                <c:pt idx="179">
                  <c:v>2098</c:v>
                </c:pt>
                <c:pt idx="180">
                  <c:v>2099</c:v>
                </c:pt>
                <c:pt idx="181">
                  <c:v>2100</c:v>
                </c:pt>
              </c:numCache>
            </c:numRef>
          </c:xVal>
          <c:yVal>
            <c:numRef>
              <c:f>Sheet1!$D$3:$D$107</c:f>
              <c:numCache>
                <c:formatCode>0.0</c:formatCode>
                <c:ptCount val="105"/>
                <c:pt idx="0">
                  <c:v>33.857627118644075</c:v>
                </c:pt>
                <c:pt idx="1">
                  <c:v>15.822203389830506</c:v>
                </c:pt>
                <c:pt idx="2">
                  <c:v>11.693898305084756</c:v>
                </c:pt>
                <c:pt idx="3">
                  <c:v>11.572881355932211</c:v>
                </c:pt>
                <c:pt idx="4">
                  <c:v>10.234237288135601</c:v>
                </c:pt>
                <c:pt idx="5">
                  <c:v>18.833898305084752</c:v>
                </c:pt>
                <c:pt idx="6">
                  <c:v>10.531694915254244</c:v>
                </c:pt>
                <c:pt idx="7">
                  <c:v>29.422033898305077</c:v>
                </c:pt>
                <c:pt idx="8">
                  <c:v>26.362711864406759</c:v>
                </c:pt>
                <c:pt idx="9">
                  <c:v>38.603389830508426</c:v>
                </c:pt>
                <c:pt idx="10">
                  <c:v>44.564406779661013</c:v>
                </c:pt>
                <c:pt idx="11">
                  <c:v>18.654237288135612</c:v>
                </c:pt>
                <c:pt idx="12">
                  <c:v>8.7352542372881494</c:v>
                </c:pt>
                <c:pt idx="13">
                  <c:v>49.513559322033956</c:v>
                </c:pt>
                <c:pt idx="14">
                  <c:v>32.086440677966138</c:v>
                </c:pt>
                <c:pt idx="15">
                  <c:v>8.892542372881346</c:v>
                </c:pt>
                <c:pt idx="16">
                  <c:v>13.228813559322044</c:v>
                </c:pt>
                <c:pt idx="17">
                  <c:v>20.111864406779645</c:v>
                </c:pt>
                <c:pt idx="18">
                  <c:v>53.323728813559399</c:v>
                </c:pt>
                <c:pt idx="19">
                  <c:v>26.288135593220321</c:v>
                </c:pt>
                <c:pt idx="20">
                  <c:v>9.3171186440677936</c:v>
                </c:pt>
                <c:pt idx="21">
                  <c:v>10.252542372881363</c:v>
                </c:pt>
                <c:pt idx="22">
                  <c:v>28.440677966101667</c:v>
                </c:pt>
                <c:pt idx="23">
                  <c:v>23.605084745762682</c:v>
                </c:pt>
                <c:pt idx="24">
                  <c:v>29.391525423728773</c:v>
                </c:pt>
                <c:pt idx="25">
                  <c:v>11.680677966101692</c:v>
                </c:pt>
                <c:pt idx="26">
                  <c:v>9.6349152542372902</c:v>
                </c:pt>
                <c:pt idx="27">
                  <c:v>27.040677966101665</c:v>
                </c:pt>
                <c:pt idx="28">
                  <c:v>34.469491525423706</c:v>
                </c:pt>
                <c:pt idx="29">
                  <c:v>13.876271186440666</c:v>
                </c:pt>
                <c:pt idx="30">
                  <c:v>18.376949152542402</c:v>
                </c:pt>
                <c:pt idx="31">
                  <c:v>47.206779661016945</c:v>
                </c:pt>
                <c:pt idx="32">
                  <c:v>33.594915254237286</c:v>
                </c:pt>
                <c:pt idx="33">
                  <c:v>39.079661016949167</c:v>
                </c:pt>
                <c:pt idx="34">
                  <c:v>16.971186440677965</c:v>
                </c:pt>
                <c:pt idx="35">
                  <c:v>21.364406779661028</c:v>
                </c:pt>
                <c:pt idx="36">
                  <c:v>31.444067796610135</c:v>
                </c:pt>
                <c:pt idx="37">
                  <c:v>16.327118644067792</c:v>
                </c:pt>
                <c:pt idx="38">
                  <c:v>14.503389830508473</c:v>
                </c:pt>
                <c:pt idx="39">
                  <c:v>20.786440677966102</c:v>
                </c:pt>
                <c:pt idx="40">
                  <c:v>12.474576271186441</c:v>
                </c:pt>
                <c:pt idx="41">
                  <c:v>27.427118644067789</c:v>
                </c:pt>
                <c:pt idx="42">
                  <c:v>6.3844067796610116</c:v>
                </c:pt>
                <c:pt idx="43">
                  <c:v>7.1122033898305093</c:v>
                </c:pt>
                <c:pt idx="44">
                  <c:v>19.379661016949147</c:v>
                </c:pt>
                <c:pt idx="45">
                  <c:v>26.010169491525421</c:v>
                </c:pt>
                <c:pt idx="46">
                  <c:v>10.995084745762723</c:v>
                </c:pt>
                <c:pt idx="47">
                  <c:v>37.92881355932203</c:v>
                </c:pt>
                <c:pt idx="48">
                  <c:v>36.347457627118644</c:v>
                </c:pt>
                <c:pt idx="49">
                  <c:v>36.447457627118645</c:v>
                </c:pt>
                <c:pt idx="50">
                  <c:v>25.993220338983058</c:v>
                </c:pt>
                <c:pt idx="51">
                  <c:v>17.53898305084746</c:v>
                </c:pt>
                <c:pt idx="52">
                  <c:v>23.466101694915263</c:v>
                </c:pt>
                <c:pt idx="53">
                  <c:v>28.672881355932201</c:v>
                </c:pt>
                <c:pt idx="54">
                  <c:v>48.335593220338993</c:v>
                </c:pt>
                <c:pt idx="55">
                  <c:v>29.196610169491517</c:v>
                </c:pt>
                <c:pt idx="56">
                  <c:v>25.384745762711866</c:v>
                </c:pt>
                <c:pt idx="57">
                  <c:v>22.186440677966097</c:v>
                </c:pt>
                <c:pt idx="58">
                  <c:v>13.638983050847459</c:v>
                </c:pt>
                <c:pt idx="59">
                  <c:v>49.440677966101703</c:v>
                </c:pt>
                <c:pt idx="60">
                  <c:v>18.764406779661023</c:v>
                </c:pt>
                <c:pt idx="61">
                  <c:v>36.642372881355939</c:v>
                </c:pt>
                <c:pt idx="62">
                  <c:v>44.277966101694908</c:v>
                </c:pt>
                <c:pt idx="63">
                  <c:v>27.276271186440674</c:v>
                </c:pt>
                <c:pt idx="64">
                  <c:v>57.237288135593225</c:v>
                </c:pt>
                <c:pt idx="65">
                  <c:v>36.910169491525423</c:v>
                </c:pt>
                <c:pt idx="66">
                  <c:v>17.649152542372878</c:v>
                </c:pt>
                <c:pt idx="67">
                  <c:v>23.120338983050846</c:v>
                </c:pt>
                <c:pt idx="68">
                  <c:v>28.257627118644066</c:v>
                </c:pt>
                <c:pt idx="69">
                  <c:v>34.264406779661009</c:v>
                </c:pt>
                <c:pt idx="70">
                  <c:v>16.806779661016943</c:v>
                </c:pt>
                <c:pt idx="71">
                  <c:v>28.327118644067792</c:v>
                </c:pt>
                <c:pt idx="72">
                  <c:v>42.313559322033889</c:v>
                </c:pt>
                <c:pt idx="73">
                  <c:v>16.235593220338984</c:v>
                </c:pt>
                <c:pt idx="74">
                  <c:v>49.094915254237307</c:v>
                </c:pt>
                <c:pt idx="75">
                  <c:v>24.203389830508474</c:v>
                </c:pt>
                <c:pt idx="76">
                  <c:v>72.094915254237279</c:v>
                </c:pt>
                <c:pt idx="77">
                  <c:v>60.894915254237283</c:v>
                </c:pt>
                <c:pt idx="78">
                  <c:v>52.95932203389831</c:v>
                </c:pt>
                <c:pt idx="79">
                  <c:v>28.605084745762706</c:v>
                </c:pt>
                <c:pt idx="80">
                  <c:v>24.43389830508475</c:v>
                </c:pt>
                <c:pt idx="81">
                  <c:v>22.44406779661017</c:v>
                </c:pt>
                <c:pt idx="82">
                  <c:v>35.000000000000007</c:v>
                </c:pt>
                <c:pt idx="83">
                  <c:v>32.432203389830505</c:v>
                </c:pt>
                <c:pt idx="84">
                  <c:v>12.238983050847459</c:v>
                </c:pt>
                <c:pt idx="85">
                  <c:v>79.118644067796609</c:v>
                </c:pt>
                <c:pt idx="86">
                  <c:v>70.272881355932199</c:v>
                </c:pt>
                <c:pt idx="87">
                  <c:v>54.477966101694918</c:v>
                </c:pt>
                <c:pt idx="88">
                  <c:v>57.70508474576274</c:v>
                </c:pt>
                <c:pt idx="89">
                  <c:v>57.623728813559318</c:v>
                </c:pt>
                <c:pt idx="90">
                  <c:v>53.19152542372882</c:v>
                </c:pt>
                <c:pt idx="91">
                  <c:v>44.518644067796622</c:v>
                </c:pt>
                <c:pt idx="92">
                  <c:v>41.049152542372887</c:v>
                </c:pt>
                <c:pt idx="93">
                  <c:v>26.337288135593234</c:v>
                </c:pt>
                <c:pt idx="94">
                  <c:v>40.46949152542372</c:v>
                </c:pt>
                <c:pt idx="95">
                  <c:v>38.945762711864404</c:v>
                </c:pt>
                <c:pt idx="96">
                  <c:v>22.989830508474569</c:v>
                </c:pt>
                <c:pt idx="97">
                  <c:v>51.54915254237288</c:v>
                </c:pt>
                <c:pt idx="98">
                  <c:v>36.999999999999993</c:v>
                </c:pt>
                <c:pt idx="99">
                  <c:v>43.708474576271186</c:v>
                </c:pt>
                <c:pt idx="100">
                  <c:v>41.867796610169499</c:v>
                </c:pt>
                <c:pt idx="101">
                  <c:v>51.254237288135577</c:v>
                </c:pt>
                <c:pt idx="102">
                  <c:v>43.355932203389813</c:v>
                </c:pt>
                <c:pt idx="103">
                  <c:v>29.783050847457623</c:v>
                </c:pt>
                <c:pt idx="104">
                  <c:v>63.92881355932203</c:v>
                </c:pt>
              </c:numCache>
            </c:numRef>
          </c:yVal>
          <c:smooth val="0"/>
          <c:extLst>
            <c:ext xmlns:c16="http://schemas.microsoft.com/office/drawing/2014/chart" uri="{C3380CC4-5D6E-409C-BE32-E72D297353CC}">
              <c16:uniqueId val="{00000000-E67B-44B0-83BF-5781188904AB}"/>
            </c:ext>
          </c:extLst>
        </c:ser>
        <c:dLbls>
          <c:showLegendKey val="0"/>
          <c:showVal val="0"/>
          <c:showCatName val="0"/>
          <c:showSerName val="0"/>
          <c:showPercent val="0"/>
          <c:showBubbleSize val="0"/>
        </c:dLbls>
        <c:axId val="537104991"/>
        <c:axId val="537090591"/>
        <c:extLst>
          <c:ext xmlns:c15="http://schemas.microsoft.com/office/drawing/2012/chart" uri="{02D57815-91ED-43cb-92C2-25804820EDAC}">
            <c15:filteredScatterSeries>
              <c15:ser>
                <c:idx val="0"/>
                <c:order val="0"/>
                <c:tx>
                  <c:v>An Avg</c:v>
                </c:tx>
                <c:spPr>
                  <a:ln w="25400" cap="rnd">
                    <a:noFill/>
                    <a:round/>
                  </a:ln>
                  <a:effectLst/>
                </c:spPr>
                <c:marker>
                  <c:symbol val="circle"/>
                  <c:size val="5"/>
                  <c:spPr>
                    <a:solidFill>
                      <a:schemeClr val="accent1"/>
                    </a:solidFill>
                    <a:ln w="9525">
                      <a:solidFill>
                        <a:schemeClr val="accent1"/>
                      </a:solidFill>
                    </a:ln>
                    <a:effectLst/>
                  </c:spPr>
                </c:marker>
                <c:xVal>
                  <c:numRef>
                    <c:extLst>
                      <c:ext uri="{02D57815-91ED-43cb-92C2-25804820EDAC}">
                        <c15:formulaRef>
                          <c15:sqref>Sheet1!$A$108:$A$184</c15:sqref>
                        </c15:formulaRef>
                      </c:ext>
                    </c:extLst>
                    <c:numCache>
                      <c:formatCode>General</c:formatCode>
                      <c:ptCount val="77"/>
                      <c:pt idx="0">
                        <c:v>2024</c:v>
                      </c:pt>
                      <c:pt idx="1">
                        <c:v>2025</c:v>
                      </c:pt>
                      <c:pt idx="2">
                        <c:v>2026</c:v>
                      </c:pt>
                      <c:pt idx="3">
                        <c:v>2027</c:v>
                      </c:pt>
                      <c:pt idx="4">
                        <c:v>2028</c:v>
                      </c:pt>
                      <c:pt idx="5">
                        <c:v>2029</c:v>
                      </c:pt>
                      <c:pt idx="6">
                        <c:v>2030</c:v>
                      </c:pt>
                      <c:pt idx="7">
                        <c:v>2031</c:v>
                      </c:pt>
                      <c:pt idx="8">
                        <c:v>2032</c:v>
                      </c:pt>
                      <c:pt idx="9">
                        <c:v>2033</c:v>
                      </c:pt>
                      <c:pt idx="10">
                        <c:v>2034</c:v>
                      </c:pt>
                      <c:pt idx="11">
                        <c:v>2035</c:v>
                      </c:pt>
                      <c:pt idx="12">
                        <c:v>2036</c:v>
                      </c:pt>
                      <c:pt idx="13">
                        <c:v>2037</c:v>
                      </c:pt>
                      <c:pt idx="14">
                        <c:v>2038</c:v>
                      </c:pt>
                      <c:pt idx="15">
                        <c:v>2039</c:v>
                      </c:pt>
                      <c:pt idx="16">
                        <c:v>2040</c:v>
                      </c:pt>
                      <c:pt idx="17">
                        <c:v>2041</c:v>
                      </c:pt>
                      <c:pt idx="18">
                        <c:v>2042</c:v>
                      </c:pt>
                      <c:pt idx="19">
                        <c:v>2043</c:v>
                      </c:pt>
                      <c:pt idx="20">
                        <c:v>2044</c:v>
                      </c:pt>
                      <c:pt idx="21">
                        <c:v>2045</c:v>
                      </c:pt>
                      <c:pt idx="22">
                        <c:v>2046</c:v>
                      </c:pt>
                      <c:pt idx="23">
                        <c:v>2047</c:v>
                      </c:pt>
                      <c:pt idx="24">
                        <c:v>2048</c:v>
                      </c:pt>
                      <c:pt idx="25">
                        <c:v>2049</c:v>
                      </c:pt>
                      <c:pt idx="26">
                        <c:v>2050</c:v>
                      </c:pt>
                      <c:pt idx="27">
                        <c:v>2051</c:v>
                      </c:pt>
                      <c:pt idx="28">
                        <c:v>2052</c:v>
                      </c:pt>
                      <c:pt idx="29">
                        <c:v>2053</c:v>
                      </c:pt>
                      <c:pt idx="30">
                        <c:v>2054</c:v>
                      </c:pt>
                      <c:pt idx="31">
                        <c:v>2055</c:v>
                      </c:pt>
                      <c:pt idx="32">
                        <c:v>2056</c:v>
                      </c:pt>
                      <c:pt idx="33">
                        <c:v>2057</c:v>
                      </c:pt>
                      <c:pt idx="34">
                        <c:v>2058</c:v>
                      </c:pt>
                      <c:pt idx="35">
                        <c:v>2059</c:v>
                      </c:pt>
                      <c:pt idx="36">
                        <c:v>2060</c:v>
                      </c:pt>
                      <c:pt idx="37">
                        <c:v>2061</c:v>
                      </c:pt>
                      <c:pt idx="38">
                        <c:v>2062</c:v>
                      </c:pt>
                      <c:pt idx="39">
                        <c:v>2063</c:v>
                      </c:pt>
                      <c:pt idx="40">
                        <c:v>2064</c:v>
                      </c:pt>
                      <c:pt idx="41">
                        <c:v>2065</c:v>
                      </c:pt>
                      <c:pt idx="42">
                        <c:v>2066</c:v>
                      </c:pt>
                      <c:pt idx="43">
                        <c:v>2067</c:v>
                      </c:pt>
                      <c:pt idx="44">
                        <c:v>2068</c:v>
                      </c:pt>
                      <c:pt idx="45">
                        <c:v>2069</c:v>
                      </c:pt>
                      <c:pt idx="46">
                        <c:v>2070</c:v>
                      </c:pt>
                      <c:pt idx="47">
                        <c:v>2071</c:v>
                      </c:pt>
                      <c:pt idx="48">
                        <c:v>2072</c:v>
                      </c:pt>
                      <c:pt idx="49">
                        <c:v>2073</c:v>
                      </c:pt>
                      <c:pt idx="50">
                        <c:v>2074</c:v>
                      </c:pt>
                      <c:pt idx="51">
                        <c:v>2075</c:v>
                      </c:pt>
                      <c:pt idx="52">
                        <c:v>2076</c:v>
                      </c:pt>
                      <c:pt idx="53">
                        <c:v>2077</c:v>
                      </c:pt>
                      <c:pt idx="54">
                        <c:v>2078</c:v>
                      </c:pt>
                      <c:pt idx="55">
                        <c:v>2079</c:v>
                      </c:pt>
                      <c:pt idx="56">
                        <c:v>2080</c:v>
                      </c:pt>
                      <c:pt idx="57">
                        <c:v>2081</c:v>
                      </c:pt>
                      <c:pt idx="58">
                        <c:v>2082</c:v>
                      </c:pt>
                      <c:pt idx="59">
                        <c:v>2083</c:v>
                      </c:pt>
                      <c:pt idx="60">
                        <c:v>2084</c:v>
                      </c:pt>
                      <c:pt idx="61">
                        <c:v>2085</c:v>
                      </c:pt>
                      <c:pt idx="62">
                        <c:v>2086</c:v>
                      </c:pt>
                      <c:pt idx="63">
                        <c:v>2087</c:v>
                      </c:pt>
                      <c:pt idx="64">
                        <c:v>2088</c:v>
                      </c:pt>
                      <c:pt idx="65">
                        <c:v>2089</c:v>
                      </c:pt>
                      <c:pt idx="66">
                        <c:v>2090</c:v>
                      </c:pt>
                      <c:pt idx="67">
                        <c:v>2091</c:v>
                      </c:pt>
                      <c:pt idx="68">
                        <c:v>2092</c:v>
                      </c:pt>
                      <c:pt idx="69">
                        <c:v>2093</c:v>
                      </c:pt>
                      <c:pt idx="70">
                        <c:v>2094</c:v>
                      </c:pt>
                      <c:pt idx="71">
                        <c:v>2095</c:v>
                      </c:pt>
                      <c:pt idx="72">
                        <c:v>2096</c:v>
                      </c:pt>
                      <c:pt idx="73">
                        <c:v>2097</c:v>
                      </c:pt>
                      <c:pt idx="74">
                        <c:v>2098</c:v>
                      </c:pt>
                      <c:pt idx="75">
                        <c:v>2099</c:v>
                      </c:pt>
                      <c:pt idx="76">
                        <c:v>2100</c:v>
                      </c:pt>
                    </c:numCache>
                  </c:numRef>
                </c:xVal>
                <c:yVal>
                  <c:numRef>
                    <c:extLst>
                      <c:ext uri="{02D57815-91ED-43cb-92C2-25804820EDAC}">
                        <c15:formulaRef>
                          <c15:sqref>Sheet1!$E$108:$E$184</c15:sqref>
                        </c15:formulaRef>
                      </c:ext>
                    </c:extLst>
                    <c:numCache>
                      <c:formatCode>0.0</c:formatCode>
                      <c:ptCount val="77"/>
                      <c:pt idx="0">
                        <c:v>47.121279898907943</c:v>
                      </c:pt>
                      <c:pt idx="1">
                        <c:v>33.222416792650883</c:v>
                      </c:pt>
                      <c:pt idx="2">
                        <c:v>39.601948012997283</c:v>
                      </c:pt>
                      <c:pt idx="3">
                        <c:v>45.547387250258062</c:v>
                      </c:pt>
                      <c:pt idx="4">
                        <c:v>54.253926032649922</c:v>
                      </c:pt>
                      <c:pt idx="5">
                        <c:v>31.673658990232056</c:v>
                      </c:pt>
                      <c:pt idx="6">
                        <c:v>59.476243727225814</c:v>
                      </c:pt>
                      <c:pt idx="7">
                        <c:v>55.097798475757457</c:v>
                      </c:pt>
                      <c:pt idx="8">
                        <c:v>29.335845230648914</c:v>
                      </c:pt>
                      <c:pt idx="9">
                        <c:v>58.889908198956583</c:v>
                      </c:pt>
                      <c:pt idx="10">
                        <c:v>40.138529561661962</c:v>
                      </c:pt>
                      <c:pt idx="11">
                        <c:v>98.058357822694347</c:v>
                      </c:pt>
                      <c:pt idx="12">
                        <c:v>61.301708678615711</c:v>
                      </c:pt>
                      <c:pt idx="13">
                        <c:v>62.715925876761744</c:v>
                      </c:pt>
                      <c:pt idx="14">
                        <c:v>51.726672177942547</c:v>
                      </c:pt>
                      <c:pt idx="15">
                        <c:v>26.464211868715559</c:v>
                      </c:pt>
                      <c:pt idx="16">
                        <c:v>37.61711046886068</c:v>
                      </c:pt>
                      <c:pt idx="17">
                        <c:v>56.683627519787493</c:v>
                      </c:pt>
                      <c:pt idx="18">
                        <c:v>72.865368408852433</c:v>
                      </c:pt>
                      <c:pt idx="19">
                        <c:v>102.3483929746648</c:v>
                      </c:pt>
                      <c:pt idx="20">
                        <c:v>62.433148658577259</c:v>
                      </c:pt>
                      <c:pt idx="21">
                        <c:v>82.840127229281677</c:v>
                      </c:pt>
                      <c:pt idx="22">
                        <c:v>75.709397583183204</c:v>
                      </c:pt>
                      <c:pt idx="23">
                        <c:v>26.406919421198047</c:v>
                      </c:pt>
                      <c:pt idx="24">
                        <c:v>52.819789440320534</c:v>
                      </c:pt>
                      <c:pt idx="25">
                        <c:v>42.737657872298676</c:v>
                      </c:pt>
                      <c:pt idx="26">
                        <c:v>45.428856403922751</c:v>
                      </c:pt>
                      <c:pt idx="27">
                        <c:v>48.140039438902036</c:v>
                      </c:pt>
                      <c:pt idx="28">
                        <c:v>31.078910600853074</c:v>
                      </c:pt>
                      <c:pt idx="29">
                        <c:v>61.208394535381899</c:v>
                      </c:pt>
                      <c:pt idx="30">
                        <c:v>59.37616887028377</c:v>
                      </c:pt>
                      <c:pt idx="31">
                        <c:v>36.014030362138456</c:v>
                      </c:pt>
                      <c:pt idx="32">
                        <c:v>46.98869929817964</c:v>
                      </c:pt>
                      <c:pt idx="33">
                        <c:v>46.887894417944558</c:v>
                      </c:pt>
                      <c:pt idx="34">
                        <c:v>37.771984630778881</c:v>
                      </c:pt>
                      <c:pt idx="35">
                        <c:v>29.616025509832017</c:v>
                      </c:pt>
                      <c:pt idx="36">
                        <c:v>71.987457124437682</c:v>
                      </c:pt>
                      <c:pt idx="37">
                        <c:v>76.046238627044218</c:v>
                      </c:pt>
                      <c:pt idx="38">
                        <c:v>40.137634883256617</c:v>
                      </c:pt>
                      <c:pt idx="39">
                        <c:v>70.120716230427234</c:v>
                      </c:pt>
                      <c:pt idx="40">
                        <c:v>34.389160812039222</c:v>
                      </c:pt>
                      <c:pt idx="41">
                        <c:v>93.697961649516444</c:v>
                      </c:pt>
                      <c:pt idx="42">
                        <c:v>77.526178718950078</c:v>
                      </c:pt>
                      <c:pt idx="43">
                        <c:v>65.045813428510101</c:v>
                      </c:pt>
                      <c:pt idx="44">
                        <c:v>51.489181888741484</c:v>
                      </c:pt>
                      <c:pt idx="45">
                        <c:v>37.746289984094012</c:v>
                      </c:pt>
                      <c:pt idx="46">
                        <c:v>38.08923315296402</c:v>
                      </c:pt>
                      <c:pt idx="47">
                        <c:v>62.833396990979232</c:v>
                      </c:pt>
                      <c:pt idx="48">
                        <c:v>87.818790652299768</c:v>
                      </c:pt>
                      <c:pt idx="49">
                        <c:v>118.05593987076826</c:v>
                      </c:pt>
                      <c:pt idx="50">
                        <c:v>73.583934057316796</c:v>
                      </c:pt>
                      <c:pt idx="51">
                        <c:v>125.45103222235066</c:v>
                      </c:pt>
                      <c:pt idx="52">
                        <c:v>95.79431915114796</c:v>
                      </c:pt>
                      <c:pt idx="53">
                        <c:v>35.060752323469579</c:v>
                      </c:pt>
                      <c:pt idx="54">
                        <c:v>62.522945915481323</c:v>
                      </c:pt>
                      <c:pt idx="55">
                        <c:v>42.142338007113217</c:v>
                      </c:pt>
                      <c:pt idx="56">
                        <c:v>50.507393948571767</c:v>
                      </c:pt>
                      <c:pt idx="57">
                        <c:v>57.183308256842359</c:v>
                      </c:pt>
                      <c:pt idx="58">
                        <c:v>36.556454012347075</c:v>
                      </c:pt>
                      <c:pt idx="59">
                        <c:v>76.221486265816395</c:v>
                      </c:pt>
                      <c:pt idx="60">
                        <c:v>65.082869646290931</c:v>
                      </c:pt>
                      <c:pt idx="61">
                        <c:v>42.174540173385623</c:v>
                      </c:pt>
                      <c:pt idx="62">
                        <c:v>49.535512957300824</c:v>
                      </c:pt>
                      <c:pt idx="63">
                        <c:v>52.00187886262858</c:v>
                      </c:pt>
                      <c:pt idx="64">
                        <c:v>36.158950445184104</c:v>
                      </c:pt>
                      <c:pt idx="65">
                        <c:v>33.852564997592985</c:v>
                      </c:pt>
                      <c:pt idx="66">
                        <c:v>88.965272458150494</c:v>
                      </c:pt>
                      <c:pt idx="67">
                        <c:v>88.921522802312509</c:v>
                      </c:pt>
                      <c:pt idx="68">
                        <c:v>50.110285702553959</c:v>
                      </c:pt>
                      <c:pt idx="69">
                        <c:v>86.024649806088462</c:v>
                      </c:pt>
                      <c:pt idx="70">
                        <c:v>38.488076968079383</c:v>
                      </c:pt>
                      <c:pt idx="71">
                        <c:v>105.95471831420194</c:v>
                      </c:pt>
                      <c:pt idx="72">
                        <c:v>97.760095527191737</c:v>
                      </c:pt>
                      <c:pt idx="73">
                        <c:v>77.830193430682513</c:v>
                      </c:pt>
                      <c:pt idx="74">
                        <c:v>55.952603846162766</c:v>
                      </c:pt>
                      <c:pt idx="75">
                        <c:v>48.406957036206251</c:v>
                      </c:pt>
                      <c:pt idx="76">
                        <c:v>42.302787522738988</c:v>
                      </c:pt>
                    </c:numCache>
                  </c:numRef>
                </c:yVal>
                <c:smooth val="0"/>
                <c:extLst>
                  <c:ext xmlns:c16="http://schemas.microsoft.com/office/drawing/2014/chart" uri="{C3380CC4-5D6E-409C-BE32-E72D297353CC}">
                    <c16:uniqueId val="{00000001-E67B-44B0-83BF-5781188904AB}"/>
                  </c:ext>
                </c:extLst>
              </c15:ser>
            </c15:filteredScatterSeries>
          </c:ext>
        </c:extLst>
      </c:scatterChart>
      <c:valAx>
        <c:axId val="537104991"/>
        <c:scaling>
          <c:orientation val="minMax"/>
          <c:max val="2020"/>
          <c:min val="1920"/>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37090591"/>
        <c:crosses val="autoZero"/>
        <c:crossBetween val="midCat"/>
      </c:valAx>
      <c:valAx>
        <c:axId val="537090591"/>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14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37104991"/>
        <c:crosses val="autoZero"/>
        <c:crossBetween val="midCat"/>
      </c:valAx>
      <c:spPr>
        <a:noFill/>
        <a:ln>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latin typeface="Arial" panose="020B0604020202020204" pitchFamily="34" charset="0"/>
          <a:cs typeface="Arial" panose="020B0604020202020204" pitchFamily="34" charset="0"/>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600" b="1"/>
              <a:t>Average </a:t>
            </a:r>
            <a:r>
              <a:rPr lang="en-US" sz="1600" b="1" baseline="0"/>
              <a:t>Summer</a:t>
            </a:r>
            <a:r>
              <a:rPr lang="en-US" sz="1600" b="1"/>
              <a:t> Stream Flow</a:t>
            </a:r>
          </a:p>
          <a:p>
            <a:pPr>
              <a:defRPr b="1"/>
            </a:pPr>
            <a:r>
              <a:rPr lang="en-US" sz="1400" b="1"/>
              <a:t>Mississippi River @ Applelton (WSC 02KF006)</a:t>
            </a:r>
          </a:p>
        </c:rich>
      </c:tx>
      <c:overlay val="0"/>
      <c:spPr>
        <a:noFill/>
        <a:ln>
          <a:noFill/>
        </a:ln>
        <a:effectLst/>
      </c:spPr>
      <c:txPr>
        <a:bodyPr rot="0" spcFirstLastPara="1" vertOverflow="ellipsis" vert="horz" wrap="square" anchor="ctr" anchorCtr="1"/>
        <a:lstStyle/>
        <a:p>
          <a:pPr>
            <a:defRPr sz="168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8.3957064588590966E-2"/>
          <c:y val="0.11506511346969142"/>
          <c:w val="0.88446523298870994"/>
          <c:h val="0.76360504758334746"/>
        </c:manualLayout>
      </c:layout>
      <c:scatterChart>
        <c:scatterStyle val="lineMarker"/>
        <c:varyColors val="0"/>
        <c:ser>
          <c:idx val="1"/>
          <c:order val="1"/>
          <c:tx>
            <c:v>Obs</c:v>
          </c:tx>
          <c:spPr>
            <a:ln w="12700" cap="rnd">
              <a:solidFill>
                <a:schemeClr val="bg1">
                  <a:lumMod val="65000"/>
                </a:schemeClr>
              </a:solidFill>
              <a:round/>
            </a:ln>
            <a:effectLst/>
          </c:spPr>
          <c:marker>
            <c:symbol val="circle"/>
            <c:size val="5"/>
            <c:spPr>
              <a:solidFill>
                <a:schemeClr val="accent2"/>
              </a:solidFill>
              <a:ln w="9525">
                <a:solidFill>
                  <a:schemeClr val="tx1"/>
                </a:solidFill>
              </a:ln>
              <a:effectLst/>
            </c:spPr>
          </c:marker>
          <c:xVal>
            <c:numRef>
              <c:f>Sheet1!$A$3:$A$184</c:f>
              <c:numCache>
                <c:formatCode>General</c:formatCode>
                <c:ptCount val="182"/>
                <c:pt idx="0">
                  <c:v>1919</c:v>
                </c:pt>
                <c:pt idx="1">
                  <c:v>1920</c:v>
                </c:pt>
                <c:pt idx="2">
                  <c:v>1921</c:v>
                </c:pt>
                <c:pt idx="3">
                  <c:v>1922</c:v>
                </c:pt>
                <c:pt idx="4">
                  <c:v>1923</c:v>
                </c:pt>
                <c:pt idx="5">
                  <c:v>1924</c:v>
                </c:pt>
                <c:pt idx="6">
                  <c:v>1925</c:v>
                </c:pt>
                <c:pt idx="7">
                  <c:v>1926</c:v>
                </c:pt>
                <c:pt idx="8">
                  <c:v>1927</c:v>
                </c:pt>
                <c:pt idx="9">
                  <c:v>1928</c:v>
                </c:pt>
                <c:pt idx="10">
                  <c:v>1929</c:v>
                </c:pt>
                <c:pt idx="11">
                  <c:v>1930</c:v>
                </c:pt>
                <c:pt idx="12">
                  <c:v>1931</c:v>
                </c:pt>
                <c:pt idx="13">
                  <c:v>1932</c:v>
                </c:pt>
                <c:pt idx="14">
                  <c:v>1933</c:v>
                </c:pt>
                <c:pt idx="15">
                  <c:v>1934</c:v>
                </c:pt>
                <c:pt idx="16">
                  <c:v>1935</c:v>
                </c:pt>
                <c:pt idx="17">
                  <c:v>1936</c:v>
                </c:pt>
                <c:pt idx="18">
                  <c:v>1937</c:v>
                </c:pt>
                <c:pt idx="19">
                  <c:v>1938</c:v>
                </c:pt>
                <c:pt idx="20">
                  <c:v>1939</c:v>
                </c:pt>
                <c:pt idx="21">
                  <c:v>1940</c:v>
                </c:pt>
                <c:pt idx="22">
                  <c:v>1941</c:v>
                </c:pt>
                <c:pt idx="23">
                  <c:v>1942</c:v>
                </c:pt>
                <c:pt idx="24">
                  <c:v>1943</c:v>
                </c:pt>
                <c:pt idx="25">
                  <c:v>1944</c:v>
                </c:pt>
                <c:pt idx="26">
                  <c:v>1945</c:v>
                </c:pt>
                <c:pt idx="27">
                  <c:v>1946</c:v>
                </c:pt>
                <c:pt idx="28">
                  <c:v>1947</c:v>
                </c:pt>
                <c:pt idx="29">
                  <c:v>1948</c:v>
                </c:pt>
                <c:pt idx="30">
                  <c:v>1949</c:v>
                </c:pt>
                <c:pt idx="31">
                  <c:v>1950</c:v>
                </c:pt>
                <c:pt idx="32">
                  <c:v>1951</c:v>
                </c:pt>
                <c:pt idx="33">
                  <c:v>1952</c:v>
                </c:pt>
                <c:pt idx="34">
                  <c:v>1953</c:v>
                </c:pt>
                <c:pt idx="35">
                  <c:v>1954</c:v>
                </c:pt>
                <c:pt idx="36">
                  <c:v>1955</c:v>
                </c:pt>
                <c:pt idx="37">
                  <c:v>1956</c:v>
                </c:pt>
                <c:pt idx="38">
                  <c:v>1957</c:v>
                </c:pt>
                <c:pt idx="39">
                  <c:v>1958</c:v>
                </c:pt>
                <c:pt idx="40">
                  <c:v>1959</c:v>
                </c:pt>
                <c:pt idx="41">
                  <c:v>1960</c:v>
                </c:pt>
                <c:pt idx="42">
                  <c:v>1961</c:v>
                </c:pt>
                <c:pt idx="43">
                  <c:v>1962</c:v>
                </c:pt>
                <c:pt idx="44">
                  <c:v>1963</c:v>
                </c:pt>
                <c:pt idx="45">
                  <c:v>1964</c:v>
                </c:pt>
                <c:pt idx="46">
                  <c:v>1965</c:v>
                </c:pt>
                <c:pt idx="47">
                  <c:v>1966</c:v>
                </c:pt>
                <c:pt idx="48">
                  <c:v>1967</c:v>
                </c:pt>
                <c:pt idx="49">
                  <c:v>1968</c:v>
                </c:pt>
                <c:pt idx="50">
                  <c:v>1969</c:v>
                </c:pt>
                <c:pt idx="51">
                  <c:v>1970</c:v>
                </c:pt>
                <c:pt idx="52">
                  <c:v>1971</c:v>
                </c:pt>
                <c:pt idx="53">
                  <c:v>1972</c:v>
                </c:pt>
                <c:pt idx="54">
                  <c:v>1973</c:v>
                </c:pt>
                <c:pt idx="55">
                  <c:v>1974</c:v>
                </c:pt>
                <c:pt idx="56">
                  <c:v>1975</c:v>
                </c:pt>
                <c:pt idx="57">
                  <c:v>1976</c:v>
                </c:pt>
                <c:pt idx="58">
                  <c:v>1977</c:v>
                </c:pt>
                <c:pt idx="59">
                  <c:v>1978</c:v>
                </c:pt>
                <c:pt idx="60">
                  <c:v>1979</c:v>
                </c:pt>
                <c:pt idx="61">
                  <c:v>1980</c:v>
                </c:pt>
                <c:pt idx="62">
                  <c:v>1981</c:v>
                </c:pt>
                <c:pt idx="63">
                  <c:v>1982</c:v>
                </c:pt>
                <c:pt idx="64">
                  <c:v>1983</c:v>
                </c:pt>
                <c:pt idx="65">
                  <c:v>1984</c:v>
                </c:pt>
                <c:pt idx="66">
                  <c:v>1985</c:v>
                </c:pt>
                <c:pt idx="67">
                  <c:v>1986</c:v>
                </c:pt>
                <c:pt idx="68">
                  <c:v>1987</c:v>
                </c:pt>
                <c:pt idx="69">
                  <c:v>1988</c:v>
                </c:pt>
                <c:pt idx="70">
                  <c:v>1989</c:v>
                </c:pt>
                <c:pt idx="71">
                  <c:v>1990</c:v>
                </c:pt>
                <c:pt idx="72">
                  <c:v>1991</c:v>
                </c:pt>
                <c:pt idx="73">
                  <c:v>1992</c:v>
                </c:pt>
                <c:pt idx="74">
                  <c:v>1993</c:v>
                </c:pt>
                <c:pt idx="75">
                  <c:v>1994</c:v>
                </c:pt>
                <c:pt idx="76">
                  <c:v>1995</c:v>
                </c:pt>
                <c:pt idx="77">
                  <c:v>1996</c:v>
                </c:pt>
                <c:pt idx="78">
                  <c:v>1997</c:v>
                </c:pt>
                <c:pt idx="79">
                  <c:v>1998</c:v>
                </c:pt>
                <c:pt idx="80">
                  <c:v>1999</c:v>
                </c:pt>
                <c:pt idx="81">
                  <c:v>2000</c:v>
                </c:pt>
                <c:pt idx="82">
                  <c:v>2001</c:v>
                </c:pt>
                <c:pt idx="83">
                  <c:v>2002</c:v>
                </c:pt>
                <c:pt idx="84">
                  <c:v>2003</c:v>
                </c:pt>
                <c:pt idx="85">
                  <c:v>2004</c:v>
                </c:pt>
                <c:pt idx="86">
                  <c:v>2005</c:v>
                </c:pt>
                <c:pt idx="87">
                  <c:v>2006</c:v>
                </c:pt>
                <c:pt idx="88">
                  <c:v>2007</c:v>
                </c:pt>
                <c:pt idx="89">
                  <c:v>2008</c:v>
                </c:pt>
                <c:pt idx="90">
                  <c:v>2009</c:v>
                </c:pt>
                <c:pt idx="91">
                  <c:v>2010</c:v>
                </c:pt>
                <c:pt idx="92">
                  <c:v>2011</c:v>
                </c:pt>
                <c:pt idx="93">
                  <c:v>2012</c:v>
                </c:pt>
                <c:pt idx="94">
                  <c:v>2013</c:v>
                </c:pt>
                <c:pt idx="95">
                  <c:v>2014</c:v>
                </c:pt>
                <c:pt idx="96">
                  <c:v>2015</c:v>
                </c:pt>
                <c:pt idx="97">
                  <c:v>2016</c:v>
                </c:pt>
                <c:pt idx="98">
                  <c:v>2017</c:v>
                </c:pt>
                <c:pt idx="99">
                  <c:v>2018</c:v>
                </c:pt>
                <c:pt idx="100">
                  <c:v>2019</c:v>
                </c:pt>
                <c:pt idx="101">
                  <c:v>2020</c:v>
                </c:pt>
                <c:pt idx="102">
                  <c:v>2021</c:v>
                </c:pt>
                <c:pt idx="103">
                  <c:v>2022</c:v>
                </c:pt>
                <c:pt idx="104">
                  <c:v>2023</c:v>
                </c:pt>
                <c:pt idx="105">
                  <c:v>2024</c:v>
                </c:pt>
                <c:pt idx="106">
                  <c:v>2025</c:v>
                </c:pt>
                <c:pt idx="107">
                  <c:v>2026</c:v>
                </c:pt>
                <c:pt idx="108">
                  <c:v>2027</c:v>
                </c:pt>
                <c:pt idx="109">
                  <c:v>2028</c:v>
                </c:pt>
                <c:pt idx="110">
                  <c:v>2029</c:v>
                </c:pt>
                <c:pt idx="111">
                  <c:v>2030</c:v>
                </c:pt>
                <c:pt idx="112">
                  <c:v>2031</c:v>
                </c:pt>
                <c:pt idx="113">
                  <c:v>2032</c:v>
                </c:pt>
                <c:pt idx="114">
                  <c:v>2033</c:v>
                </c:pt>
                <c:pt idx="115">
                  <c:v>2034</c:v>
                </c:pt>
                <c:pt idx="116">
                  <c:v>2035</c:v>
                </c:pt>
                <c:pt idx="117">
                  <c:v>2036</c:v>
                </c:pt>
                <c:pt idx="118">
                  <c:v>2037</c:v>
                </c:pt>
                <c:pt idx="119">
                  <c:v>2038</c:v>
                </c:pt>
                <c:pt idx="120">
                  <c:v>2039</c:v>
                </c:pt>
                <c:pt idx="121">
                  <c:v>2040</c:v>
                </c:pt>
                <c:pt idx="122">
                  <c:v>2041</c:v>
                </c:pt>
                <c:pt idx="123">
                  <c:v>2042</c:v>
                </c:pt>
                <c:pt idx="124">
                  <c:v>2043</c:v>
                </c:pt>
                <c:pt idx="125">
                  <c:v>2044</c:v>
                </c:pt>
                <c:pt idx="126">
                  <c:v>2045</c:v>
                </c:pt>
                <c:pt idx="127">
                  <c:v>2046</c:v>
                </c:pt>
                <c:pt idx="128">
                  <c:v>2047</c:v>
                </c:pt>
                <c:pt idx="129">
                  <c:v>2048</c:v>
                </c:pt>
                <c:pt idx="130">
                  <c:v>2049</c:v>
                </c:pt>
                <c:pt idx="131">
                  <c:v>2050</c:v>
                </c:pt>
                <c:pt idx="132">
                  <c:v>2051</c:v>
                </c:pt>
                <c:pt idx="133">
                  <c:v>2052</c:v>
                </c:pt>
                <c:pt idx="134">
                  <c:v>2053</c:v>
                </c:pt>
                <c:pt idx="135">
                  <c:v>2054</c:v>
                </c:pt>
                <c:pt idx="136">
                  <c:v>2055</c:v>
                </c:pt>
                <c:pt idx="137">
                  <c:v>2056</c:v>
                </c:pt>
                <c:pt idx="138">
                  <c:v>2057</c:v>
                </c:pt>
                <c:pt idx="139">
                  <c:v>2058</c:v>
                </c:pt>
                <c:pt idx="140">
                  <c:v>2059</c:v>
                </c:pt>
                <c:pt idx="141">
                  <c:v>2060</c:v>
                </c:pt>
                <c:pt idx="142">
                  <c:v>2061</c:v>
                </c:pt>
                <c:pt idx="143">
                  <c:v>2062</c:v>
                </c:pt>
                <c:pt idx="144">
                  <c:v>2063</c:v>
                </c:pt>
                <c:pt idx="145">
                  <c:v>2064</c:v>
                </c:pt>
                <c:pt idx="146">
                  <c:v>2065</c:v>
                </c:pt>
                <c:pt idx="147">
                  <c:v>2066</c:v>
                </c:pt>
                <c:pt idx="148">
                  <c:v>2067</c:v>
                </c:pt>
                <c:pt idx="149">
                  <c:v>2068</c:v>
                </c:pt>
                <c:pt idx="150">
                  <c:v>2069</c:v>
                </c:pt>
                <c:pt idx="151">
                  <c:v>2070</c:v>
                </c:pt>
                <c:pt idx="152">
                  <c:v>2071</c:v>
                </c:pt>
                <c:pt idx="153">
                  <c:v>2072</c:v>
                </c:pt>
                <c:pt idx="154">
                  <c:v>2073</c:v>
                </c:pt>
                <c:pt idx="155">
                  <c:v>2074</c:v>
                </c:pt>
                <c:pt idx="156">
                  <c:v>2075</c:v>
                </c:pt>
                <c:pt idx="157">
                  <c:v>2076</c:v>
                </c:pt>
                <c:pt idx="158">
                  <c:v>2077</c:v>
                </c:pt>
                <c:pt idx="159">
                  <c:v>2078</c:v>
                </c:pt>
                <c:pt idx="160">
                  <c:v>2079</c:v>
                </c:pt>
                <c:pt idx="161">
                  <c:v>2080</c:v>
                </c:pt>
                <c:pt idx="162">
                  <c:v>2081</c:v>
                </c:pt>
                <c:pt idx="163">
                  <c:v>2082</c:v>
                </c:pt>
                <c:pt idx="164">
                  <c:v>2083</c:v>
                </c:pt>
                <c:pt idx="165">
                  <c:v>2084</c:v>
                </c:pt>
                <c:pt idx="166">
                  <c:v>2085</c:v>
                </c:pt>
                <c:pt idx="167">
                  <c:v>2086</c:v>
                </c:pt>
                <c:pt idx="168">
                  <c:v>2087</c:v>
                </c:pt>
                <c:pt idx="169">
                  <c:v>2088</c:v>
                </c:pt>
                <c:pt idx="170">
                  <c:v>2089</c:v>
                </c:pt>
                <c:pt idx="171">
                  <c:v>2090</c:v>
                </c:pt>
                <c:pt idx="172">
                  <c:v>2091</c:v>
                </c:pt>
                <c:pt idx="173">
                  <c:v>2092</c:v>
                </c:pt>
                <c:pt idx="174">
                  <c:v>2093</c:v>
                </c:pt>
                <c:pt idx="175">
                  <c:v>2094</c:v>
                </c:pt>
                <c:pt idx="176">
                  <c:v>2095</c:v>
                </c:pt>
                <c:pt idx="177">
                  <c:v>2096</c:v>
                </c:pt>
                <c:pt idx="178">
                  <c:v>2097</c:v>
                </c:pt>
                <c:pt idx="179">
                  <c:v>2098</c:v>
                </c:pt>
                <c:pt idx="180">
                  <c:v>2099</c:v>
                </c:pt>
                <c:pt idx="181">
                  <c:v>2100</c:v>
                </c:pt>
              </c:numCache>
            </c:numRef>
          </c:xVal>
          <c:yVal>
            <c:numRef>
              <c:f>Sheet1!$J$3:$J$107</c:f>
              <c:numCache>
                <c:formatCode>0.0</c:formatCode>
                <c:ptCount val="105"/>
                <c:pt idx="0">
                  <c:v>14.548317757009359</c:v>
                </c:pt>
                <c:pt idx="1">
                  <c:v>12.072990654205602</c:v>
                </c:pt>
                <c:pt idx="2">
                  <c:v>11.088130841121501</c:v>
                </c:pt>
                <c:pt idx="3">
                  <c:v>12.591121495327091</c:v>
                </c:pt>
                <c:pt idx="4">
                  <c:v>10.97495327102803</c:v>
                </c:pt>
                <c:pt idx="5">
                  <c:v>10.787102803738319</c:v>
                </c:pt>
                <c:pt idx="6">
                  <c:v>15.192242990654208</c:v>
                </c:pt>
                <c:pt idx="7">
                  <c:v>14.062710280373828</c:v>
                </c:pt>
                <c:pt idx="8">
                  <c:v>21.025700934579444</c:v>
                </c:pt>
                <c:pt idx="9">
                  <c:v>19.059813084112154</c:v>
                </c:pt>
                <c:pt idx="10">
                  <c:v>10.0041121495327</c:v>
                </c:pt>
                <c:pt idx="11">
                  <c:v>10.146448598130835</c:v>
                </c:pt>
                <c:pt idx="12">
                  <c:v>9.8658878504672991</c:v>
                </c:pt>
                <c:pt idx="13">
                  <c:v>7.9024299065420562</c:v>
                </c:pt>
                <c:pt idx="14">
                  <c:v>8.3481308411214936</c:v>
                </c:pt>
                <c:pt idx="15">
                  <c:v>8.4976635514018675</c:v>
                </c:pt>
                <c:pt idx="16">
                  <c:v>12.988224299065411</c:v>
                </c:pt>
                <c:pt idx="17">
                  <c:v>9.7814018691588736</c:v>
                </c:pt>
                <c:pt idx="18">
                  <c:v>9.2928971962616753</c:v>
                </c:pt>
                <c:pt idx="19">
                  <c:v>8.4801869158878525</c:v>
                </c:pt>
                <c:pt idx="20">
                  <c:v>10.00831775700934</c:v>
                </c:pt>
                <c:pt idx="21">
                  <c:v>13.034299065420559</c:v>
                </c:pt>
                <c:pt idx="22">
                  <c:v>8.5737383177570035</c:v>
                </c:pt>
                <c:pt idx="23">
                  <c:v>9.2259813084112103</c:v>
                </c:pt>
                <c:pt idx="24">
                  <c:v>13.518037383177569</c:v>
                </c:pt>
                <c:pt idx="25">
                  <c:v>10.200841121495321</c:v>
                </c:pt>
                <c:pt idx="26">
                  <c:v>19.019252336448606</c:v>
                </c:pt>
                <c:pt idx="27">
                  <c:v>9.1231775700934463</c:v>
                </c:pt>
                <c:pt idx="28">
                  <c:v>19.863457943925233</c:v>
                </c:pt>
                <c:pt idx="29">
                  <c:v>13.367663551401861</c:v>
                </c:pt>
                <c:pt idx="30">
                  <c:v>10.072149532710274</c:v>
                </c:pt>
                <c:pt idx="31">
                  <c:v>8.0510280373831797</c:v>
                </c:pt>
                <c:pt idx="32">
                  <c:v>10.199252336448595</c:v>
                </c:pt>
                <c:pt idx="33">
                  <c:v>10.572803738317754</c:v>
                </c:pt>
                <c:pt idx="34">
                  <c:v>11.19813084112149</c:v>
                </c:pt>
                <c:pt idx="35">
                  <c:v>15.377102803738321</c:v>
                </c:pt>
                <c:pt idx="36">
                  <c:v>7.0489719626168181</c:v>
                </c:pt>
                <c:pt idx="37">
                  <c:v>10.545700934579438</c:v>
                </c:pt>
                <c:pt idx="38">
                  <c:v>8.3043925233644771</c:v>
                </c:pt>
                <c:pt idx="39">
                  <c:v>8.461028037383171</c:v>
                </c:pt>
                <c:pt idx="40">
                  <c:v>8.6061682242990631</c:v>
                </c:pt>
                <c:pt idx="41">
                  <c:v>7.2537383177570147</c:v>
                </c:pt>
                <c:pt idx="42">
                  <c:v>9.4838317757009278</c:v>
                </c:pt>
                <c:pt idx="43">
                  <c:v>5.6009345794392544</c:v>
                </c:pt>
                <c:pt idx="44">
                  <c:v>7.0802803738317746</c:v>
                </c:pt>
                <c:pt idx="45">
                  <c:v>6.0768224299065352</c:v>
                </c:pt>
                <c:pt idx="46">
                  <c:v>7.3323364485981291</c:v>
                </c:pt>
                <c:pt idx="47">
                  <c:v>8.1969158878504622</c:v>
                </c:pt>
                <c:pt idx="48">
                  <c:v>22.974766355140176</c:v>
                </c:pt>
                <c:pt idx="49">
                  <c:v>16.395607476635508</c:v>
                </c:pt>
                <c:pt idx="50">
                  <c:v>15.88654205607477</c:v>
                </c:pt>
                <c:pt idx="51">
                  <c:v>8.3649532710280354</c:v>
                </c:pt>
                <c:pt idx="52">
                  <c:v>6.5770093457943926</c:v>
                </c:pt>
                <c:pt idx="53">
                  <c:v>20.777943925233647</c:v>
                </c:pt>
                <c:pt idx="54">
                  <c:v>11.273925233644855</c:v>
                </c:pt>
                <c:pt idx="55">
                  <c:v>10.428224299065425</c:v>
                </c:pt>
                <c:pt idx="56">
                  <c:v>6.7776635514018686</c:v>
                </c:pt>
                <c:pt idx="57">
                  <c:v>10.943084112149531</c:v>
                </c:pt>
                <c:pt idx="58">
                  <c:v>8.504392523364487</c:v>
                </c:pt>
                <c:pt idx="59">
                  <c:v>6.4244859813084085</c:v>
                </c:pt>
                <c:pt idx="60">
                  <c:v>8.6873831775700907</c:v>
                </c:pt>
                <c:pt idx="61">
                  <c:v>13.82915887850467</c:v>
                </c:pt>
                <c:pt idx="62">
                  <c:v>32.057009345794398</c:v>
                </c:pt>
                <c:pt idx="63">
                  <c:v>10.24981308411215</c:v>
                </c:pt>
                <c:pt idx="64">
                  <c:v>6.4604672897196274</c:v>
                </c:pt>
                <c:pt idx="65">
                  <c:v>7.1011214953271047</c:v>
                </c:pt>
                <c:pt idx="66">
                  <c:v>8.4260747663551392</c:v>
                </c:pt>
                <c:pt idx="67">
                  <c:v>32.373831775700943</c:v>
                </c:pt>
                <c:pt idx="68">
                  <c:v>9.4445794392523368</c:v>
                </c:pt>
                <c:pt idx="69">
                  <c:v>6.1970093457943927</c:v>
                </c:pt>
                <c:pt idx="70">
                  <c:v>8.3172897196261673</c:v>
                </c:pt>
                <c:pt idx="71">
                  <c:v>8.5037383177570085</c:v>
                </c:pt>
                <c:pt idx="72">
                  <c:v>6.5621495327102792</c:v>
                </c:pt>
                <c:pt idx="73">
                  <c:v>10.852336448598127</c:v>
                </c:pt>
                <c:pt idx="74">
                  <c:v>13.486448598130838</c:v>
                </c:pt>
                <c:pt idx="75">
                  <c:v>19.745794392523365</c:v>
                </c:pt>
                <c:pt idx="76">
                  <c:v>8.493177570093458</c:v>
                </c:pt>
                <c:pt idx="77">
                  <c:v>12.948785046728974</c:v>
                </c:pt>
                <c:pt idx="78">
                  <c:v>9.2671962616822405</c:v>
                </c:pt>
                <c:pt idx="79">
                  <c:v>8.9468224299065433</c:v>
                </c:pt>
                <c:pt idx="80">
                  <c:v>4.6727102803738312</c:v>
                </c:pt>
                <c:pt idx="81">
                  <c:v>30.965420560747674</c:v>
                </c:pt>
                <c:pt idx="82">
                  <c:v>5.5651401869158867</c:v>
                </c:pt>
                <c:pt idx="83">
                  <c:v>16.786822429906543</c:v>
                </c:pt>
                <c:pt idx="84">
                  <c:v>10.453644859813089</c:v>
                </c:pt>
                <c:pt idx="85">
                  <c:v>19.942990654205605</c:v>
                </c:pt>
                <c:pt idx="86">
                  <c:v>11.249158878504671</c:v>
                </c:pt>
                <c:pt idx="87">
                  <c:v>15.473084112149532</c:v>
                </c:pt>
                <c:pt idx="88">
                  <c:v>9.0252336448598101</c:v>
                </c:pt>
                <c:pt idx="89">
                  <c:v>25.442990654205609</c:v>
                </c:pt>
                <c:pt idx="90">
                  <c:v>17.000654205607475</c:v>
                </c:pt>
                <c:pt idx="91">
                  <c:v>18.21495327102804</c:v>
                </c:pt>
                <c:pt idx="92">
                  <c:v>9.5889719626168226</c:v>
                </c:pt>
                <c:pt idx="93">
                  <c:v>6.1832710280373862</c:v>
                </c:pt>
                <c:pt idx="94">
                  <c:v>28.967289719626162</c:v>
                </c:pt>
                <c:pt idx="95">
                  <c:v>19.828411214953267</c:v>
                </c:pt>
                <c:pt idx="96">
                  <c:v>14.861775700934578</c:v>
                </c:pt>
                <c:pt idx="97">
                  <c:v>6.0188785046728963</c:v>
                </c:pt>
                <c:pt idx="98">
                  <c:v>39.046728971962608</c:v>
                </c:pt>
                <c:pt idx="99">
                  <c:v>8.1625233644859794</c:v>
                </c:pt>
                <c:pt idx="100">
                  <c:v>9.0363551401869149</c:v>
                </c:pt>
                <c:pt idx="101">
                  <c:v>11.270747663551402</c:v>
                </c:pt>
                <c:pt idx="102">
                  <c:v>11.903084112149527</c:v>
                </c:pt>
                <c:pt idx="103">
                  <c:v>11.694766355140191</c:v>
                </c:pt>
                <c:pt idx="104">
                  <c:v>13.412803738317756</c:v>
                </c:pt>
              </c:numCache>
            </c:numRef>
          </c:yVal>
          <c:smooth val="0"/>
          <c:extLst>
            <c:ext xmlns:c16="http://schemas.microsoft.com/office/drawing/2014/chart" uri="{C3380CC4-5D6E-409C-BE32-E72D297353CC}">
              <c16:uniqueId val="{00000000-71DD-4324-839C-3309A4CC92F0}"/>
            </c:ext>
          </c:extLst>
        </c:ser>
        <c:dLbls>
          <c:showLegendKey val="0"/>
          <c:showVal val="0"/>
          <c:showCatName val="0"/>
          <c:showSerName val="0"/>
          <c:showPercent val="0"/>
          <c:showBubbleSize val="0"/>
        </c:dLbls>
        <c:axId val="537104991"/>
        <c:axId val="537090591"/>
        <c:extLst>
          <c:ext xmlns:c15="http://schemas.microsoft.com/office/drawing/2012/chart" uri="{02D57815-91ED-43cb-92C2-25804820EDAC}">
            <c15:filteredScatterSeries>
              <c15:ser>
                <c:idx val="0"/>
                <c:order val="0"/>
                <c:tx>
                  <c:v>Summer Min</c:v>
                </c:tx>
                <c:spPr>
                  <a:ln w="25400" cap="rnd">
                    <a:noFill/>
                    <a:round/>
                  </a:ln>
                  <a:effectLst/>
                </c:spPr>
                <c:marker>
                  <c:symbol val="circle"/>
                  <c:size val="5"/>
                  <c:spPr>
                    <a:solidFill>
                      <a:schemeClr val="accent1"/>
                    </a:solidFill>
                    <a:ln w="9525">
                      <a:solidFill>
                        <a:schemeClr val="accent1"/>
                      </a:solidFill>
                    </a:ln>
                    <a:effectLst/>
                  </c:spPr>
                </c:marker>
                <c:xVal>
                  <c:numRef>
                    <c:extLst>
                      <c:ext uri="{02D57815-91ED-43cb-92C2-25804820EDAC}">
                        <c15:formulaRef>
                          <c15:sqref>Sheet1!$A$108:$A$184</c15:sqref>
                        </c15:formulaRef>
                      </c:ext>
                    </c:extLst>
                    <c:numCache>
                      <c:formatCode>General</c:formatCode>
                      <c:ptCount val="77"/>
                      <c:pt idx="0">
                        <c:v>2024</c:v>
                      </c:pt>
                      <c:pt idx="1">
                        <c:v>2025</c:v>
                      </c:pt>
                      <c:pt idx="2">
                        <c:v>2026</c:v>
                      </c:pt>
                      <c:pt idx="3">
                        <c:v>2027</c:v>
                      </c:pt>
                      <c:pt idx="4">
                        <c:v>2028</c:v>
                      </c:pt>
                      <c:pt idx="5">
                        <c:v>2029</c:v>
                      </c:pt>
                      <c:pt idx="6">
                        <c:v>2030</c:v>
                      </c:pt>
                      <c:pt idx="7">
                        <c:v>2031</c:v>
                      </c:pt>
                      <c:pt idx="8">
                        <c:v>2032</c:v>
                      </c:pt>
                      <c:pt idx="9">
                        <c:v>2033</c:v>
                      </c:pt>
                      <c:pt idx="10">
                        <c:v>2034</c:v>
                      </c:pt>
                      <c:pt idx="11">
                        <c:v>2035</c:v>
                      </c:pt>
                      <c:pt idx="12">
                        <c:v>2036</c:v>
                      </c:pt>
                      <c:pt idx="13">
                        <c:v>2037</c:v>
                      </c:pt>
                      <c:pt idx="14">
                        <c:v>2038</c:v>
                      </c:pt>
                      <c:pt idx="15">
                        <c:v>2039</c:v>
                      </c:pt>
                      <c:pt idx="16">
                        <c:v>2040</c:v>
                      </c:pt>
                      <c:pt idx="17">
                        <c:v>2041</c:v>
                      </c:pt>
                      <c:pt idx="18">
                        <c:v>2042</c:v>
                      </c:pt>
                      <c:pt idx="19">
                        <c:v>2043</c:v>
                      </c:pt>
                      <c:pt idx="20">
                        <c:v>2044</c:v>
                      </c:pt>
                      <c:pt idx="21">
                        <c:v>2045</c:v>
                      </c:pt>
                      <c:pt idx="22">
                        <c:v>2046</c:v>
                      </c:pt>
                      <c:pt idx="23">
                        <c:v>2047</c:v>
                      </c:pt>
                      <c:pt idx="24">
                        <c:v>2048</c:v>
                      </c:pt>
                      <c:pt idx="25">
                        <c:v>2049</c:v>
                      </c:pt>
                      <c:pt idx="26">
                        <c:v>2050</c:v>
                      </c:pt>
                      <c:pt idx="27">
                        <c:v>2051</c:v>
                      </c:pt>
                      <c:pt idx="28">
                        <c:v>2052</c:v>
                      </c:pt>
                      <c:pt idx="29">
                        <c:v>2053</c:v>
                      </c:pt>
                      <c:pt idx="30">
                        <c:v>2054</c:v>
                      </c:pt>
                      <c:pt idx="31">
                        <c:v>2055</c:v>
                      </c:pt>
                      <c:pt idx="32">
                        <c:v>2056</c:v>
                      </c:pt>
                      <c:pt idx="33">
                        <c:v>2057</c:v>
                      </c:pt>
                      <c:pt idx="34">
                        <c:v>2058</c:v>
                      </c:pt>
                      <c:pt idx="35">
                        <c:v>2059</c:v>
                      </c:pt>
                      <c:pt idx="36">
                        <c:v>2060</c:v>
                      </c:pt>
                      <c:pt idx="37">
                        <c:v>2061</c:v>
                      </c:pt>
                      <c:pt idx="38">
                        <c:v>2062</c:v>
                      </c:pt>
                      <c:pt idx="39">
                        <c:v>2063</c:v>
                      </c:pt>
                      <c:pt idx="40">
                        <c:v>2064</c:v>
                      </c:pt>
                      <c:pt idx="41">
                        <c:v>2065</c:v>
                      </c:pt>
                      <c:pt idx="42">
                        <c:v>2066</c:v>
                      </c:pt>
                      <c:pt idx="43">
                        <c:v>2067</c:v>
                      </c:pt>
                      <c:pt idx="44">
                        <c:v>2068</c:v>
                      </c:pt>
                      <c:pt idx="45">
                        <c:v>2069</c:v>
                      </c:pt>
                      <c:pt idx="46">
                        <c:v>2070</c:v>
                      </c:pt>
                      <c:pt idx="47">
                        <c:v>2071</c:v>
                      </c:pt>
                      <c:pt idx="48">
                        <c:v>2072</c:v>
                      </c:pt>
                      <c:pt idx="49">
                        <c:v>2073</c:v>
                      </c:pt>
                      <c:pt idx="50">
                        <c:v>2074</c:v>
                      </c:pt>
                      <c:pt idx="51">
                        <c:v>2075</c:v>
                      </c:pt>
                      <c:pt idx="52">
                        <c:v>2076</c:v>
                      </c:pt>
                      <c:pt idx="53">
                        <c:v>2077</c:v>
                      </c:pt>
                      <c:pt idx="54">
                        <c:v>2078</c:v>
                      </c:pt>
                      <c:pt idx="55">
                        <c:v>2079</c:v>
                      </c:pt>
                      <c:pt idx="56">
                        <c:v>2080</c:v>
                      </c:pt>
                      <c:pt idx="57">
                        <c:v>2081</c:v>
                      </c:pt>
                      <c:pt idx="58">
                        <c:v>2082</c:v>
                      </c:pt>
                      <c:pt idx="59">
                        <c:v>2083</c:v>
                      </c:pt>
                      <c:pt idx="60">
                        <c:v>2084</c:v>
                      </c:pt>
                      <c:pt idx="61">
                        <c:v>2085</c:v>
                      </c:pt>
                      <c:pt idx="62">
                        <c:v>2086</c:v>
                      </c:pt>
                      <c:pt idx="63">
                        <c:v>2087</c:v>
                      </c:pt>
                      <c:pt idx="64">
                        <c:v>2088</c:v>
                      </c:pt>
                      <c:pt idx="65">
                        <c:v>2089</c:v>
                      </c:pt>
                      <c:pt idx="66">
                        <c:v>2090</c:v>
                      </c:pt>
                      <c:pt idx="67">
                        <c:v>2091</c:v>
                      </c:pt>
                      <c:pt idx="68">
                        <c:v>2092</c:v>
                      </c:pt>
                      <c:pt idx="69">
                        <c:v>2093</c:v>
                      </c:pt>
                      <c:pt idx="70">
                        <c:v>2094</c:v>
                      </c:pt>
                      <c:pt idx="71">
                        <c:v>2095</c:v>
                      </c:pt>
                      <c:pt idx="72">
                        <c:v>2096</c:v>
                      </c:pt>
                      <c:pt idx="73">
                        <c:v>2097</c:v>
                      </c:pt>
                      <c:pt idx="74">
                        <c:v>2098</c:v>
                      </c:pt>
                      <c:pt idx="75">
                        <c:v>2099</c:v>
                      </c:pt>
                      <c:pt idx="76">
                        <c:v>2100</c:v>
                      </c:pt>
                    </c:numCache>
                  </c:numRef>
                </c:xVal>
                <c:yVal>
                  <c:numRef>
                    <c:extLst>
                      <c:ext uri="{02D57815-91ED-43cb-92C2-25804820EDAC}">
                        <c15:formulaRef>
                          <c15:sqref>Sheet1!$K$108:$K$184</c15:sqref>
                        </c15:formulaRef>
                      </c:ext>
                    </c:extLst>
                    <c:numCache>
                      <c:formatCode>0.0</c:formatCode>
                      <c:ptCount val="77"/>
                      <c:pt idx="0">
                        <c:v>10.694710539732373</c:v>
                      </c:pt>
                      <c:pt idx="1">
                        <c:v>14.547820742833416</c:v>
                      </c:pt>
                      <c:pt idx="2">
                        <c:v>16.274511054103169</c:v>
                      </c:pt>
                      <c:pt idx="3">
                        <c:v>15.473931396324932</c:v>
                      </c:pt>
                      <c:pt idx="4">
                        <c:v>9.7556600628889107</c:v>
                      </c:pt>
                      <c:pt idx="5">
                        <c:v>26.794876933786291</c:v>
                      </c:pt>
                      <c:pt idx="6">
                        <c:v>7.1594144170982945</c:v>
                      </c:pt>
                      <c:pt idx="7">
                        <c:v>8.6437797774586755</c:v>
                      </c:pt>
                      <c:pt idx="8">
                        <c:v>14.705596869217189</c:v>
                      </c:pt>
                      <c:pt idx="9">
                        <c:v>8.1188250112011886</c:v>
                      </c:pt>
                      <c:pt idx="10">
                        <c:v>27.378747534631813</c:v>
                      </c:pt>
                      <c:pt idx="11">
                        <c:v>10.662154764469907</c:v>
                      </c:pt>
                      <c:pt idx="12">
                        <c:v>7.2291208909977405</c:v>
                      </c:pt>
                      <c:pt idx="13">
                        <c:v>8.1295913829939135</c:v>
                      </c:pt>
                      <c:pt idx="14">
                        <c:v>9.5486965319051542</c:v>
                      </c:pt>
                      <c:pt idx="15">
                        <c:v>8.7524611755619315</c:v>
                      </c:pt>
                      <c:pt idx="16">
                        <c:v>13.981138241293774</c:v>
                      </c:pt>
                      <c:pt idx="17">
                        <c:v>10.290634401489628</c:v>
                      </c:pt>
                      <c:pt idx="18">
                        <c:v>25.39988669613901</c:v>
                      </c:pt>
                      <c:pt idx="19">
                        <c:v>17.307150573950736</c:v>
                      </c:pt>
                      <c:pt idx="20">
                        <c:v>10.719543798834509</c:v>
                      </c:pt>
                      <c:pt idx="21">
                        <c:v>13.134656244926257</c:v>
                      </c:pt>
                      <c:pt idx="22">
                        <c:v>19.989589449280675</c:v>
                      </c:pt>
                      <c:pt idx="23">
                        <c:v>9.6197786483989187</c:v>
                      </c:pt>
                      <c:pt idx="24">
                        <c:v>10.497765953950568</c:v>
                      </c:pt>
                      <c:pt idx="25">
                        <c:v>6.0871149821297283</c:v>
                      </c:pt>
                      <c:pt idx="26">
                        <c:v>12.372225435586207</c:v>
                      </c:pt>
                      <c:pt idx="27">
                        <c:v>23.861529373484444</c:v>
                      </c:pt>
                      <c:pt idx="28">
                        <c:v>7.1594144170982945</c:v>
                      </c:pt>
                      <c:pt idx="29">
                        <c:v>8.6437797774586755</c:v>
                      </c:pt>
                      <c:pt idx="30">
                        <c:v>14.705596869217189</c:v>
                      </c:pt>
                      <c:pt idx="31">
                        <c:v>8.1188250112011886</c:v>
                      </c:pt>
                      <c:pt idx="32">
                        <c:v>27.378747534631813</c:v>
                      </c:pt>
                      <c:pt idx="33">
                        <c:v>10.662154764469907</c:v>
                      </c:pt>
                      <c:pt idx="34">
                        <c:v>7.2291208909977405</c:v>
                      </c:pt>
                      <c:pt idx="35">
                        <c:v>8.1295913829939135</c:v>
                      </c:pt>
                      <c:pt idx="36">
                        <c:v>9.5486965319051542</c:v>
                      </c:pt>
                      <c:pt idx="37">
                        <c:v>8.7524611755619315</c:v>
                      </c:pt>
                      <c:pt idx="38">
                        <c:v>13.981138241293774</c:v>
                      </c:pt>
                      <c:pt idx="39">
                        <c:v>15.160547141415114</c:v>
                      </c:pt>
                      <c:pt idx="40">
                        <c:v>16.820353721531266</c:v>
                      </c:pt>
                      <c:pt idx="41">
                        <c:v>9.7183916144056521</c:v>
                      </c:pt>
                      <c:pt idx="42">
                        <c:v>13.028736768542034</c:v>
                      </c:pt>
                      <c:pt idx="43">
                        <c:v>14.041330256895749</c:v>
                      </c:pt>
                      <c:pt idx="44">
                        <c:v>13.925657001587506</c:v>
                      </c:pt>
                      <c:pt idx="45">
                        <c:v>9.6612353242809874</c:v>
                      </c:pt>
                      <c:pt idx="46">
                        <c:v>24.056903652960802</c:v>
                      </c:pt>
                      <c:pt idx="47">
                        <c:v>10.295830152709229</c:v>
                      </c:pt>
                      <c:pt idx="48">
                        <c:v>22.781602470264612</c:v>
                      </c:pt>
                      <c:pt idx="49">
                        <c:v>17.177350606552181</c:v>
                      </c:pt>
                      <c:pt idx="50">
                        <c:v>10.943285707109489</c:v>
                      </c:pt>
                      <c:pt idx="51">
                        <c:v>13.502733856114412</c:v>
                      </c:pt>
                      <c:pt idx="52">
                        <c:v>18.092023709095411</c:v>
                      </c:pt>
                      <c:pt idx="53">
                        <c:v>9.3404110485588916</c:v>
                      </c:pt>
                      <c:pt idx="54">
                        <c:v>10.41246987578147</c:v>
                      </c:pt>
                      <c:pt idx="55">
                        <c:v>8.0942312263950669</c:v>
                      </c:pt>
                      <c:pt idx="56">
                        <c:v>12.14609836487325</c:v>
                      </c:pt>
                      <c:pt idx="57">
                        <c:v>24.716797604362199</c:v>
                      </c:pt>
                      <c:pt idx="58">
                        <c:v>7.9222101148898272</c:v>
                      </c:pt>
                      <c:pt idx="59">
                        <c:v>8.6078150598332321</c:v>
                      </c:pt>
                      <c:pt idx="60">
                        <c:v>14.493603534946816</c:v>
                      </c:pt>
                      <c:pt idx="61">
                        <c:v>8.0833962649376723</c:v>
                      </c:pt>
                      <c:pt idx="62">
                        <c:v>25.491419504823025</c:v>
                      </c:pt>
                      <c:pt idx="63">
                        <c:v>11.158748186105054</c:v>
                      </c:pt>
                      <c:pt idx="64">
                        <c:v>8.1949293187968717</c:v>
                      </c:pt>
                      <c:pt idx="65">
                        <c:v>7.9014699931227437</c:v>
                      </c:pt>
                      <c:pt idx="66">
                        <c:v>9.4522425763429077</c:v>
                      </c:pt>
                      <c:pt idx="67">
                        <c:v>9.1529463731279233</c:v>
                      </c:pt>
                      <c:pt idx="68">
                        <c:v>13.612335277201177</c:v>
                      </c:pt>
                      <c:pt idx="69">
                        <c:v>14.377541810079359</c:v>
                      </c:pt>
                      <c:pt idx="70">
                        <c:v>15.513334614579399</c:v>
                      </c:pt>
                      <c:pt idx="71">
                        <c:v>10.527141911653048</c:v>
                      </c:pt>
                      <c:pt idx="72">
                        <c:v>12.531146099580889</c:v>
                      </c:pt>
                      <c:pt idx="73">
                        <c:v>13.706183385103763</c:v>
                      </c:pt>
                      <c:pt idx="74">
                        <c:v>12.348810247337539</c:v>
                      </c:pt>
                      <c:pt idx="75">
                        <c:v>9.5726778277015701</c:v>
                      </c:pt>
                      <c:pt idx="76">
                        <c:v>22.156776191054895</c:v>
                      </c:pt>
                    </c:numCache>
                  </c:numRef>
                </c:yVal>
                <c:smooth val="0"/>
                <c:extLst>
                  <c:ext xmlns:c16="http://schemas.microsoft.com/office/drawing/2014/chart" uri="{C3380CC4-5D6E-409C-BE32-E72D297353CC}">
                    <c16:uniqueId val="{00000001-71DD-4324-839C-3309A4CC92F0}"/>
                  </c:ext>
                </c:extLst>
              </c15:ser>
            </c15:filteredScatterSeries>
          </c:ext>
        </c:extLst>
      </c:scatterChart>
      <c:valAx>
        <c:axId val="537104991"/>
        <c:scaling>
          <c:orientation val="minMax"/>
          <c:max val="2020"/>
          <c:min val="1920"/>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37090591"/>
        <c:crosses val="autoZero"/>
        <c:crossBetween val="midCat"/>
      </c:valAx>
      <c:valAx>
        <c:axId val="537090591"/>
        <c:scaling>
          <c:orientation val="minMax"/>
          <c:max val="5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14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37104991"/>
        <c:crosses val="autoZero"/>
        <c:crossBetween val="midCat"/>
      </c:valAx>
      <c:spPr>
        <a:noFill/>
        <a:ln>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latin typeface="Arial" panose="020B0604020202020204" pitchFamily="34" charset="0"/>
          <a:cs typeface="Arial" panose="020B0604020202020204" pitchFamily="34" charset="0"/>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600" b="1"/>
              <a:t>Min.</a:t>
            </a:r>
            <a:r>
              <a:rPr lang="en-US" sz="1600" b="1" baseline="0"/>
              <a:t> 7day Summer</a:t>
            </a:r>
            <a:r>
              <a:rPr lang="en-US" sz="1600" b="1"/>
              <a:t> Stream Flow</a:t>
            </a:r>
          </a:p>
          <a:p>
            <a:pPr>
              <a:defRPr b="1"/>
            </a:pPr>
            <a:r>
              <a:rPr lang="en-US" sz="1400" b="1"/>
              <a:t>Mississippi River @ Applelton (WSC 02KF006)</a:t>
            </a:r>
          </a:p>
        </c:rich>
      </c:tx>
      <c:overlay val="0"/>
      <c:spPr>
        <a:noFill/>
        <a:ln>
          <a:noFill/>
        </a:ln>
        <a:effectLst/>
      </c:spPr>
      <c:txPr>
        <a:bodyPr rot="0" spcFirstLastPara="1" vertOverflow="ellipsis" vert="horz" wrap="square" anchor="ctr" anchorCtr="1"/>
        <a:lstStyle/>
        <a:p>
          <a:pPr>
            <a:defRPr sz="168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8.3957064588590966E-2"/>
          <c:y val="0.11506511346969142"/>
          <c:w val="0.88446523298870994"/>
          <c:h val="0.76360504758334746"/>
        </c:manualLayout>
      </c:layout>
      <c:scatterChart>
        <c:scatterStyle val="lineMarker"/>
        <c:varyColors val="0"/>
        <c:ser>
          <c:idx val="1"/>
          <c:order val="1"/>
          <c:tx>
            <c:v>Obs</c:v>
          </c:tx>
          <c:spPr>
            <a:ln w="12700" cap="rnd">
              <a:solidFill>
                <a:schemeClr val="bg1">
                  <a:lumMod val="65000"/>
                </a:schemeClr>
              </a:solidFill>
              <a:round/>
            </a:ln>
            <a:effectLst/>
          </c:spPr>
          <c:marker>
            <c:symbol val="circle"/>
            <c:size val="5"/>
            <c:spPr>
              <a:solidFill>
                <a:schemeClr val="accent2"/>
              </a:solidFill>
              <a:ln w="9525">
                <a:solidFill>
                  <a:schemeClr val="tx1"/>
                </a:solidFill>
              </a:ln>
              <a:effectLst/>
            </c:spPr>
          </c:marker>
          <c:xVal>
            <c:numRef>
              <c:f>Sheet1!$A$3:$A$184</c:f>
              <c:numCache>
                <c:formatCode>General</c:formatCode>
                <c:ptCount val="182"/>
                <c:pt idx="0">
                  <c:v>1919</c:v>
                </c:pt>
                <c:pt idx="1">
                  <c:v>1920</c:v>
                </c:pt>
                <c:pt idx="2">
                  <c:v>1921</c:v>
                </c:pt>
                <c:pt idx="3">
                  <c:v>1922</c:v>
                </c:pt>
                <c:pt idx="4">
                  <c:v>1923</c:v>
                </c:pt>
                <c:pt idx="5">
                  <c:v>1924</c:v>
                </c:pt>
                <c:pt idx="6">
                  <c:v>1925</c:v>
                </c:pt>
                <c:pt idx="7">
                  <c:v>1926</c:v>
                </c:pt>
                <c:pt idx="8">
                  <c:v>1927</c:v>
                </c:pt>
                <c:pt idx="9">
                  <c:v>1928</c:v>
                </c:pt>
                <c:pt idx="10">
                  <c:v>1929</c:v>
                </c:pt>
                <c:pt idx="11">
                  <c:v>1930</c:v>
                </c:pt>
                <c:pt idx="12">
                  <c:v>1931</c:v>
                </c:pt>
                <c:pt idx="13">
                  <c:v>1932</c:v>
                </c:pt>
                <c:pt idx="14">
                  <c:v>1933</c:v>
                </c:pt>
                <c:pt idx="15">
                  <c:v>1934</c:v>
                </c:pt>
                <c:pt idx="16">
                  <c:v>1935</c:v>
                </c:pt>
                <c:pt idx="17">
                  <c:v>1936</c:v>
                </c:pt>
                <c:pt idx="18">
                  <c:v>1937</c:v>
                </c:pt>
                <c:pt idx="19">
                  <c:v>1938</c:v>
                </c:pt>
                <c:pt idx="20">
                  <c:v>1939</c:v>
                </c:pt>
                <c:pt idx="21">
                  <c:v>1940</c:v>
                </c:pt>
                <c:pt idx="22">
                  <c:v>1941</c:v>
                </c:pt>
                <c:pt idx="23">
                  <c:v>1942</c:v>
                </c:pt>
                <c:pt idx="24">
                  <c:v>1943</c:v>
                </c:pt>
                <c:pt idx="25">
                  <c:v>1944</c:v>
                </c:pt>
                <c:pt idx="26">
                  <c:v>1945</c:v>
                </c:pt>
                <c:pt idx="27">
                  <c:v>1946</c:v>
                </c:pt>
                <c:pt idx="28">
                  <c:v>1947</c:v>
                </c:pt>
                <c:pt idx="29">
                  <c:v>1948</c:v>
                </c:pt>
                <c:pt idx="30">
                  <c:v>1949</c:v>
                </c:pt>
                <c:pt idx="31">
                  <c:v>1950</c:v>
                </c:pt>
                <c:pt idx="32">
                  <c:v>1951</c:v>
                </c:pt>
                <c:pt idx="33">
                  <c:v>1952</c:v>
                </c:pt>
                <c:pt idx="34">
                  <c:v>1953</c:v>
                </c:pt>
                <c:pt idx="35">
                  <c:v>1954</c:v>
                </c:pt>
                <c:pt idx="36">
                  <c:v>1955</c:v>
                </c:pt>
                <c:pt idx="37">
                  <c:v>1956</c:v>
                </c:pt>
                <c:pt idx="38">
                  <c:v>1957</c:v>
                </c:pt>
                <c:pt idx="39">
                  <c:v>1958</c:v>
                </c:pt>
                <c:pt idx="40">
                  <c:v>1959</c:v>
                </c:pt>
                <c:pt idx="41">
                  <c:v>1960</c:v>
                </c:pt>
                <c:pt idx="42">
                  <c:v>1961</c:v>
                </c:pt>
                <c:pt idx="43">
                  <c:v>1962</c:v>
                </c:pt>
                <c:pt idx="44">
                  <c:v>1963</c:v>
                </c:pt>
                <c:pt idx="45">
                  <c:v>1964</c:v>
                </c:pt>
                <c:pt idx="46">
                  <c:v>1965</c:v>
                </c:pt>
                <c:pt idx="47">
                  <c:v>1966</c:v>
                </c:pt>
                <c:pt idx="48">
                  <c:v>1967</c:v>
                </c:pt>
                <c:pt idx="49">
                  <c:v>1968</c:v>
                </c:pt>
                <c:pt idx="50">
                  <c:v>1969</c:v>
                </c:pt>
                <c:pt idx="51">
                  <c:v>1970</c:v>
                </c:pt>
                <c:pt idx="52">
                  <c:v>1971</c:v>
                </c:pt>
                <c:pt idx="53">
                  <c:v>1972</c:v>
                </c:pt>
                <c:pt idx="54">
                  <c:v>1973</c:v>
                </c:pt>
                <c:pt idx="55">
                  <c:v>1974</c:v>
                </c:pt>
                <c:pt idx="56">
                  <c:v>1975</c:v>
                </c:pt>
                <c:pt idx="57">
                  <c:v>1976</c:v>
                </c:pt>
                <c:pt idx="58">
                  <c:v>1977</c:v>
                </c:pt>
                <c:pt idx="59">
                  <c:v>1978</c:v>
                </c:pt>
                <c:pt idx="60">
                  <c:v>1979</c:v>
                </c:pt>
                <c:pt idx="61">
                  <c:v>1980</c:v>
                </c:pt>
                <c:pt idx="62">
                  <c:v>1981</c:v>
                </c:pt>
                <c:pt idx="63">
                  <c:v>1982</c:v>
                </c:pt>
                <c:pt idx="64">
                  <c:v>1983</c:v>
                </c:pt>
                <c:pt idx="65">
                  <c:v>1984</c:v>
                </c:pt>
                <c:pt idx="66">
                  <c:v>1985</c:v>
                </c:pt>
                <c:pt idx="67">
                  <c:v>1986</c:v>
                </c:pt>
                <c:pt idx="68">
                  <c:v>1987</c:v>
                </c:pt>
                <c:pt idx="69">
                  <c:v>1988</c:v>
                </c:pt>
                <c:pt idx="70">
                  <c:v>1989</c:v>
                </c:pt>
                <c:pt idx="71">
                  <c:v>1990</c:v>
                </c:pt>
                <c:pt idx="72">
                  <c:v>1991</c:v>
                </c:pt>
                <c:pt idx="73">
                  <c:v>1992</c:v>
                </c:pt>
                <c:pt idx="74">
                  <c:v>1993</c:v>
                </c:pt>
                <c:pt idx="75">
                  <c:v>1994</c:v>
                </c:pt>
                <c:pt idx="76">
                  <c:v>1995</c:v>
                </c:pt>
                <c:pt idx="77">
                  <c:v>1996</c:v>
                </c:pt>
                <c:pt idx="78">
                  <c:v>1997</c:v>
                </c:pt>
                <c:pt idx="79">
                  <c:v>1998</c:v>
                </c:pt>
                <c:pt idx="80">
                  <c:v>1999</c:v>
                </c:pt>
                <c:pt idx="81">
                  <c:v>2000</c:v>
                </c:pt>
                <c:pt idx="82">
                  <c:v>2001</c:v>
                </c:pt>
                <c:pt idx="83">
                  <c:v>2002</c:v>
                </c:pt>
                <c:pt idx="84">
                  <c:v>2003</c:v>
                </c:pt>
                <c:pt idx="85">
                  <c:v>2004</c:v>
                </c:pt>
                <c:pt idx="86">
                  <c:v>2005</c:v>
                </c:pt>
                <c:pt idx="87">
                  <c:v>2006</c:v>
                </c:pt>
                <c:pt idx="88">
                  <c:v>2007</c:v>
                </c:pt>
                <c:pt idx="89">
                  <c:v>2008</c:v>
                </c:pt>
                <c:pt idx="90">
                  <c:v>2009</c:v>
                </c:pt>
                <c:pt idx="91">
                  <c:v>2010</c:v>
                </c:pt>
                <c:pt idx="92">
                  <c:v>2011</c:v>
                </c:pt>
                <c:pt idx="93">
                  <c:v>2012</c:v>
                </c:pt>
                <c:pt idx="94">
                  <c:v>2013</c:v>
                </c:pt>
                <c:pt idx="95">
                  <c:v>2014</c:v>
                </c:pt>
                <c:pt idx="96">
                  <c:v>2015</c:v>
                </c:pt>
                <c:pt idx="97">
                  <c:v>2016</c:v>
                </c:pt>
                <c:pt idx="98">
                  <c:v>2017</c:v>
                </c:pt>
                <c:pt idx="99">
                  <c:v>2018</c:v>
                </c:pt>
                <c:pt idx="100">
                  <c:v>2019</c:v>
                </c:pt>
                <c:pt idx="101">
                  <c:v>2020</c:v>
                </c:pt>
                <c:pt idx="102">
                  <c:v>2021</c:v>
                </c:pt>
                <c:pt idx="103">
                  <c:v>2022</c:v>
                </c:pt>
                <c:pt idx="104">
                  <c:v>2023</c:v>
                </c:pt>
                <c:pt idx="105">
                  <c:v>2024</c:v>
                </c:pt>
                <c:pt idx="106">
                  <c:v>2025</c:v>
                </c:pt>
                <c:pt idx="107">
                  <c:v>2026</c:v>
                </c:pt>
                <c:pt idx="108">
                  <c:v>2027</c:v>
                </c:pt>
                <c:pt idx="109">
                  <c:v>2028</c:v>
                </c:pt>
                <c:pt idx="110">
                  <c:v>2029</c:v>
                </c:pt>
                <c:pt idx="111">
                  <c:v>2030</c:v>
                </c:pt>
                <c:pt idx="112">
                  <c:v>2031</c:v>
                </c:pt>
                <c:pt idx="113">
                  <c:v>2032</c:v>
                </c:pt>
                <c:pt idx="114">
                  <c:v>2033</c:v>
                </c:pt>
                <c:pt idx="115">
                  <c:v>2034</c:v>
                </c:pt>
                <c:pt idx="116">
                  <c:v>2035</c:v>
                </c:pt>
                <c:pt idx="117">
                  <c:v>2036</c:v>
                </c:pt>
                <c:pt idx="118">
                  <c:v>2037</c:v>
                </c:pt>
                <c:pt idx="119">
                  <c:v>2038</c:v>
                </c:pt>
                <c:pt idx="120">
                  <c:v>2039</c:v>
                </c:pt>
                <c:pt idx="121">
                  <c:v>2040</c:v>
                </c:pt>
                <c:pt idx="122">
                  <c:v>2041</c:v>
                </c:pt>
                <c:pt idx="123">
                  <c:v>2042</c:v>
                </c:pt>
                <c:pt idx="124">
                  <c:v>2043</c:v>
                </c:pt>
                <c:pt idx="125">
                  <c:v>2044</c:v>
                </c:pt>
                <c:pt idx="126">
                  <c:v>2045</c:v>
                </c:pt>
                <c:pt idx="127">
                  <c:v>2046</c:v>
                </c:pt>
                <c:pt idx="128">
                  <c:v>2047</c:v>
                </c:pt>
                <c:pt idx="129">
                  <c:v>2048</c:v>
                </c:pt>
                <c:pt idx="130">
                  <c:v>2049</c:v>
                </c:pt>
                <c:pt idx="131">
                  <c:v>2050</c:v>
                </c:pt>
                <c:pt idx="132">
                  <c:v>2051</c:v>
                </c:pt>
                <c:pt idx="133">
                  <c:v>2052</c:v>
                </c:pt>
                <c:pt idx="134">
                  <c:v>2053</c:v>
                </c:pt>
                <c:pt idx="135">
                  <c:v>2054</c:v>
                </c:pt>
                <c:pt idx="136">
                  <c:v>2055</c:v>
                </c:pt>
                <c:pt idx="137">
                  <c:v>2056</c:v>
                </c:pt>
                <c:pt idx="138">
                  <c:v>2057</c:v>
                </c:pt>
                <c:pt idx="139">
                  <c:v>2058</c:v>
                </c:pt>
                <c:pt idx="140">
                  <c:v>2059</c:v>
                </c:pt>
                <c:pt idx="141">
                  <c:v>2060</c:v>
                </c:pt>
                <c:pt idx="142">
                  <c:v>2061</c:v>
                </c:pt>
                <c:pt idx="143">
                  <c:v>2062</c:v>
                </c:pt>
                <c:pt idx="144">
                  <c:v>2063</c:v>
                </c:pt>
                <c:pt idx="145">
                  <c:v>2064</c:v>
                </c:pt>
                <c:pt idx="146">
                  <c:v>2065</c:v>
                </c:pt>
                <c:pt idx="147">
                  <c:v>2066</c:v>
                </c:pt>
                <c:pt idx="148">
                  <c:v>2067</c:v>
                </c:pt>
                <c:pt idx="149">
                  <c:v>2068</c:v>
                </c:pt>
                <c:pt idx="150">
                  <c:v>2069</c:v>
                </c:pt>
                <c:pt idx="151">
                  <c:v>2070</c:v>
                </c:pt>
                <c:pt idx="152">
                  <c:v>2071</c:v>
                </c:pt>
                <c:pt idx="153">
                  <c:v>2072</c:v>
                </c:pt>
                <c:pt idx="154">
                  <c:v>2073</c:v>
                </c:pt>
                <c:pt idx="155">
                  <c:v>2074</c:v>
                </c:pt>
                <c:pt idx="156">
                  <c:v>2075</c:v>
                </c:pt>
                <c:pt idx="157">
                  <c:v>2076</c:v>
                </c:pt>
                <c:pt idx="158">
                  <c:v>2077</c:v>
                </c:pt>
                <c:pt idx="159">
                  <c:v>2078</c:v>
                </c:pt>
                <c:pt idx="160">
                  <c:v>2079</c:v>
                </c:pt>
                <c:pt idx="161">
                  <c:v>2080</c:v>
                </c:pt>
                <c:pt idx="162">
                  <c:v>2081</c:v>
                </c:pt>
                <c:pt idx="163">
                  <c:v>2082</c:v>
                </c:pt>
                <c:pt idx="164">
                  <c:v>2083</c:v>
                </c:pt>
                <c:pt idx="165">
                  <c:v>2084</c:v>
                </c:pt>
                <c:pt idx="166">
                  <c:v>2085</c:v>
                </c:pt>
                <c:pt idx="167">
                  <c:v>2086</c:v>
                </c:pt>
                <c:pt idx="168">
                  <c:v>2087</c:v>
                </c:pt>
                <c:pt idx="169">
                  <c:v>2088</c:v>
                </c:pt>
                <c:pt idx="170">
                  <c:v>2089</c:v>
                </c:pt>
                <c:pt idx="171">
                  <c:v>2090</c:v>
                </c:pt>
                <c:pt idx="172">
                  <c:v>2091</c:v>
                </c:pt>
                <c:pt idx="173">
                  <c:v>2092</c:v>
                </c:pt>
                <c:pt idx="174">
                  <c:v>2093</c:v>
                </c:pt>
                <c:pt idx="175">
                  <c:v>2094</c:v>
                </c:pt>
                <c:pt idx="176">
                  <c:v>2095</c:v>
                </c:pt>
                <c:pt idx="177">
                  <c:v>2096</c:v>
                </c:pt>
                <c:pt idx="178">
                  <c:v>2097</c:v>
                </c:pt>
                <c:pt idx="179">
                  <c:v>2098</c:v>
                </c:pt>
                <c:pt idx="180">
                  <c:v>2099</c:v>
                </c:pt>
                <c:pt idx="181">
                  <c:v>2100</c:v>
                </c:pt>
              </c:numCache>
            </c:numRef>
          </c:xVal>
          <c:yVal>
            <c:numRef>
              <c:f>Sheet1!$H$3:$H$107</c:f>
              <c:numCache>
                <c:formatCode>0.0</c:formatCode>
                <c:ptCount val="105"/>
                <c:pt idx="0">
                  <c:v>11.17</c:v>
                </c:pt>
                <c:pt idx="1">
                  <c:v>9.0442857142857154</c:v>
                </c:pt>
                <c:pt idx="2">
                  <c:v>9.0128571428571433</c:v>
                </c:pt>
                <c:pt idx="3">
                  <c:v>7.6742857142857144</c:v>
                </c:pt>
                <c:pt idx="4">
                  <c:v>7.152857142857143</c:v>
                </c:pt>
                <c:pt idx="5">
                  <c:v>8.1328571428571426</c:v>
                </c:pt>
                <c:pt idx="6">
                  <c:v>8.6342857142857152</c:v>
                </c:pt>
                <c:pt idx="7">
                  <c:v>9.2485714285714291</c:v>
                </c:pt>
                <c:pt idx="8">
                  <c:v>9.7114285714285717</c:v>
                </c:pt>
                <c:pt idx="9">
                  <c:v>12.442857142857141</c:v>
                </c:pt>
                <c:pt idx="10">
                  <c:v>6.5771428571428574</c:v>
                </c:pt>
                <c:pt idx="11">
                  <c:v>5.7642857142857142</c:v>
                </c:pt>
                <c:pt idx="12">
                  <c:v>5.7771428571428567</c:v>
                </c:pt>
                <c:pt idx="13">
                  <c:v>6.3971428571428577</c:v>
                </c:pt>
                <c:pt idx="14">
                  <c:v>6.1342857142857143</c:v>
                </c:pt>
                <c:pt idx="15">
                  <c:v>6.9557142857142864</c:v>
                </c:pt>
                <c:pt idx="16">
                  <c:v>7.2500000000000009</c:v>
                </c:pt>
                <c:pt idx="17">
                  <c:v>7.8371428571428572</c:v>
                </c:pt>
                <c:pt idx="18">
                  <c:v>6.968571428571428</c:v>
                </c:pt>
                <c:pt idx="19">
                  <c:v>7.13</c:v>
                </c:pt>
                <c:pt idx="20">
                  <c:v>9.1857142857142851</c:v>
                </c:pt>
                <c:pt idx="21">
                  <c:v>10.058571428571428</c:v>
                </c:pt>
                <c:pt idx="22">
                  <c:v>5.9071428571428575</c:v>
                </c:pt>
                <c:pt idx="23">
                  <c:v>7.5985714285714279</c:v>
                </c:pt>
                <c:pt idx="24">
                  <c:v>10.137142857142857</c:v>
                </c:pt>
                <c:pt idx="25">
                  <c:v>8.8699999999999992</c:v>
                </c:pt>
                <c:pt idx="26">
                  <c:v>9.2042857142857155</c:v>
                </c:pt>
                <c:pt idx="27">
                  <c:v>7.7357142857142858</c:v>
                </c:pt>
                <c:pt idx="28">
                  <c:v>9.8042857142857134</c:v>
                </c:pt>
                <c:pt idx="29">
                  <c:v>10.942857142857141</c:v>
                </c:pt>
                <c:pt idx="30">
                  <c:v>9.2157142857142844</c:v>
                </c:pt>
                <c:pt idx="31">
                  <c:v>7.2414285714285711</c:v>
                </c:pt>
                <c:pt idx="32">
                  <c:v>7.35</c:v>
                </c:pt>
                <c:pt idx="33">
                  <c:v>9.6428571428571423</c:v>
                </c:pt>
                <c:pt idx="34">
                  <c:v>7.1785714285714288</c:v>
                </c:pt>
                <c:pt idx="35">
                  <c:v>10.062857142857142</c:v>
                </c:pt>
                <c:pt idx="36">
                  <c:v>5.6542857142857139</c:v>
                </c:pt>
                <c:pt idx="37">
                  <c:v>8.8614285714285703</c:v>
                </c:pt>
                <c:pt idx="38">
                  <c:v>6.8457142857142852</c:v>
                </c:pt>
                <c:pt idx="39">
                  <c:v>6.95</c:v>
                </c:pt>
                <c:pt idx="40">
                  <c:v>5.6514285714285721</c:v>
                </c:pt>
                <c:pt idx="41">
                  <c:v>5.234285714285714</c:v>
                </c:pt>
                <c:pt idx="42">
                  <c:v>7.7857142857142856</c:v>
                </c:pt>
                <c:pt idx="43">
                  <c:v>4.6714285714285717</c:v>
                </c:pt>
                <c:pt idx="44">
                  <c:v>5.8342857142857145</c:v>
                </c:pt>
                <c:pt idx="45">
                  <c:v>4.6114285714285712</c:v>
                </c:pt>
                <c:pt idx="46">
                  <c:v>5.64</c:v>
                </c:pt>
                <c:pt idx="47">
                  <c:v>6.3785714285714281</c:v>
                </c:pt>
                <c:pt idx="48">
                  <c:v>16.44285714285714</c:v>
                </c:pt>
                <c:pt idx="49">
                  <c:v>9.5171428571428578</c:v>
                </c:pt>
                <c:pt idx="50">
                  <c:v>6.9771428571428578</c:v>
                </c:pt>
                <c:pt idx="51">
                  <c:v>5.7157142857142862</c:v>
                </c:pt>
                <c:pt idx="52">
                  <c:v>4.661428571428571</c:v>
                </c:pt>
                <c:pt idx="53">
                  <c:v>8.8028571428571425</c:v>
                </c:pt>
                <c:pt idx="54">
                  <c:v>7.0299999999999994</c:v>
                </c:pt>
                <c:pt idx="55">
                  <c:v>7.177142857142857</c:v>
                </c:pt>
                <c:pt idx="56">
                  <c:v>5.387142857142857</c:v>
                </c:pt>
                <c:pt idx="57">
                  <c:v>8.5671428571428567</c:v>
                </c:pt>
                <c:pt idx="58">
                  <c:v>6.3</c:v>
                </c:pt>
                <c:pt idx="59">
                  <c:v>4.9371428571428568</c:v>
                </c:pt>
                <c:pt idx="60">
                  <c:v>6.5057142857142862</c:v>
                </c:pt>
                <c:pt idx="61">
                  <c:v>9.3199999999999985</c:v>
                </c:pt>
                <c:pt idx="62">
                  <c:v>10.742857142857142</c:v>
                </c:pt>
                <c:pt idx="63">
                  <c:v>7.7271428571428578</c:v>
                </c:pt>
                <c:pt idx="64">
                  <c:v>5.0857142857142863</c:v>
                </c:pt>
                <c:pt idx="65">
                  <c:v>4.7457142857142856</c:v>
                </c:pt>
                <c:pt idx="66">
                  <c:v>4.6271428571428572</c:v>
                </c:pt>
                <c:pt idx="67">
                  <c:v>14.12857142857143</c:v>
                </c:pt>
                <c:pt idx="68">
                  <c:v>5.0342857142857147</c:v>
                </c:pt>
                <c:pt idx="69">
                  <c:v>4.0542857142857143</c:v>
                </c:pt>
                <c:pt idx="70">
                  <c:v>5.9142857142857137</c:v>
                </c:pt>
                <c:pt idx="71">
                  <c:v>6.015714285714286</c:v>
                </c:pt>
                <c:pt idx="72">
                  <c:v>5.4571428571428564</c:v>
                </c:pt>
                <c:pt idx="73">
                  <c:v>7.0385714285714283</c:v>
                </c:pt>
                <c:pt idx="74">
                  <c:v>7.927142857142857</c:v>
                </c:pt>
                <c:pt idx="75">
                  <c:v>14.700000000000001</c:v>
                </c:pt>
                <c:pt idx="76">
                  <c:v>5.765714285714286</c:v>
                </c:pt>
                <c:pt idx="77">
                  <c:v>6.7371428571428575</c:v>
                </c:pt>
                <c:pt idx="78">
                  <c:v>5.9642857142857135</c:v>
                </c:pt>
                <c:pt idx="79">
                  <c:v>4.3157142857142849</c:v>
                </c:pt>
                <c:pt idx="80">
                  <c:v>3.1114285714285712</c:v>
                </c:pt>
                <c:pt idx="81">
                  <c:v>14.114285714285716</c:v>
                </c:pt>
                <c:pt idx="82">
                  <c:v>3.0342857142857147</c:v>
                </c:pt>
                <c:pt idx="83">
                  <c:v>4.2242857142857142</c:v>
                </c:pt>
                <c:pt idx="84">
                  <c:v>7.4171428571428573</c:v>
                </c:pt>
                <c:pt idx="85">
                  <c:v>7.8371428571428563</c:v>
                </c:pt>
                <c:pt idx="86">
                  <c:v>6.362857142857143</c:v>
                </c:pt>
                <c:pt idx="87">
                  <c:v>7.5028571428571427</c:v>
                </c:pt>
                <c:pt idx="88">
                  <c:v>5.2942857142857145</c:v>
                </c:pt>
                <c:pt idx="89">
                  <c:v>15.671428571428573</c:v>
                </c:pt>
                <c:pt idx="90">
                  <c:v>8.7928571428571427</c:v>
                </c:pt>
                <c:pt idx="91">
                  <c:v>10.204285714285716</c:v>
                </c:pt>
                <c:pt idx="92">
                  <c:v>6.1614285714285719</c:v>
                </c:pt>
                <c:pt idx="93">
                  <c:v>4.6157142857142848</c:v>
                </c:pt>
                <c:pt idx="94">
                  <c:v>15.514285714285716</c:v>
                </c:pt>
                <c:pt idx="95">
                  <c:v>10.691428571428572</c:v>
                </c:pt>
                <c:pt idx="96">
                  <c:v>9.69</c:v>
                </c:pt>
                <c:pt idx="97">
                  <c:v>2.2042857142857142</c:v>
                </c:pt>
                <c:pt idx="98">
                  <c:v>14.457142857142857</c:v>
                </c:pt>
                <c:pt idx="99">
                  <c:v>5.1199999999999992</c:v>
                </c:pt>
                <c:pt idx="100">
                  <c:v>3.2899999999999996</c:v>
                </c:pt>
                <c:pt idx="101">
                  <c:v>5.9614285714285717</c:v>
                </c:pt>
                <c:pt idx="102">
                  <c:v>6.5271428571428567</c:v>
                </c:pt>
                <c:pt idx="103">
                  <c:v>7.2728571428571431</c:v>
                </c:pt>
                <c:pt idx="104">
                  <c:v>6.9371428571428577</c:v>
                </c:pt>
              </c:numCache>
            </c:numRef>
          </c:yVal>
          <c:smooth val="0"/>
          <c:extLst>
            <c:ext xmlns:c16="http://schemas.microsoft.com/office/drawing/2014/chart" uri="{C3380CC4-5D6E-409C-BE32-E72D297353CC}">
              <c16:uniqueId val="{00000000-898D-4333-AEE7-2ACC87E542ED}"/>
            </c:ext>
          </c:extLst>
        </c:ser>
        <c:dLbls>
          <c:showLegendKey val="0"/>
          <c:showVal val="0"/>
          <c:showCatName val="0"/>
          <c:showSerName val="0"/>
          <c:showPercent val="0"/>
          <c:showBubbleSize val="0"/>
        </c:dLbls>
        <c:axId val="537104991"/>
        <c:axId val="537090591"/>
        <c:extLst>
          <c:ext xmlns:c15="http://schemas.microsoft.com/office/drawing/2012/chart" uri="{02D57815-91ED-43cb-92C2-25804820EDAC}">
            <c15:filteredScatterSeries>
              <c15:ser>
                <c:idx val="0"/>
                <c:order val="0"/>
                <c:tx>
                  <c:v>Summer Min</c:v>
                </c:tx>
                <c:spPr>
                  <a:ln w="25400" cap="rnd">
                    <a:noFill/>
                    <a:round/>
                  </a:ln>
                  <a:effectLst/>
                </c:spPr>
                <c:marker>
                  <c:symbol val="circle"/>
                  <c:size val="5"/>
                  <c:spPr>
                    <a:solidFill>
                      <a:schemeClr val="accent1"/>
                    </a:solidFill>
                    <a:ln w="9525">
                      <a:solidFill>
                        <a:schemeClr val="accent1"/>
                      </a:solidFill>
                    </a:ln>
                    <a:effectLst/>
                  </c:spPr>
                </c:marker>
                <c:xVal>
                  <c:numRef>
                    <c:extLst>
                      <c:ext uri="{02D57815-91ED-43cb-92C2-25804820EDAC}">
                        <c15:formulaRef>
                          <c15:sqref>Sheet1!$A$108:$A$184</c15:sqref>
                        </c15:formulaRef>
                      </c:ext>
                    </c:extLst>
                    <c:numCache>
                      <c:formatCode>General</c:formatCode>
                      <c:ptCount val="77"/>
                      <c:pt idx="0">
                        <c:v>2024</c:v>
                      </c:pt>
                      <c:pt idx="1">
                        <c:v>2025</c:v>
                      </c:pt>
                      <c:pt idx="2">
                        <c:v>2026</c:v>
                      </c:pt>
                      <c:pt idx="3">
                        <c:v>2027</c:v>
                      </c:pt>
                      <c:pt idx="4">
                        <c:v>2028</c:v>
                      </c:pt>
                      <c:pt idx="5">
                        <c:v>2029</c:v>
                      </c:pt>
                      <c:pt idx="6">
                        <c:v>2030</c:v>
                      </c:pt>
                      <c:pt idx="7">
                        <c:v>2031</c:v>
                      </c:pt>
                      <c:pt idx="8">
                        <c:v>2032</c:v>
                      </c:pt>
                      <c:pt idx="9">
                        <c:v>2033</c:v>
                      </c:pt>
                      <c:pt idx="10">
                        <c:v>2034</c:v>
                      </c:pt>
                      <c:pt idx="11">
                        <c:v>2035</c:v>
                      </c:pt>
                      <c:pt idx="12">
                        <c:v>2036</c:v>
                      </c:pt>
                      <c:pt idx="13">
                        <c:v>2037</c:v>
                      </c:pt>
                      <c:pt idx="14">
                        <c:v>2038</c:v>
                      </c:pt>
                      <c:pt idx="15">
                        <c:v>2039</c:v>
                      </c:pt>
                      <c:pt idx="16">
                        <c:v>2040</c:v>
                      </c:pt>
                      <c:pt idx="17">
                        <c:v>2041</c:v>
                      </c:pt>
                      <c:pt idx="18">
                        <c:v>2042</c:v>
                      </c:pt>
                      <c:pt idx="19">
                        <c:v>2043</c:v>
                      </c:pt>
                      <c:pt idx="20">
                        <c:v>2044</c:v>
                      </c:pt>
                      <c:pt idx="21">
                        <c:v>2045</c:v>
                      </c:pt>
                      <c:pt idx="22">
                        <c:v>2046</c:v>
                      </c:pt>
                      <c:pt idx="23">
                        <c:v>2047</c:v>
                      </c:pt>
                      <c:pt idx="24">
                        <c:v>2048</c:v>
                      </c:pt>
                      <c:pt idx="25">
                        <c:v>2049</c:v>
                      </c:pt>
                      <c:pt idx="26">
                        <c:v>2050</c:v>
                      </c:pt>
                      <c:pt idx="27">
                        <c:v>2051</c:v>
                      </c:pt>
                      <c:pt idx="28">
                        <c:v>2052</c:v>
                      </c:pt>
                      <c:pt idx="29">
                        <c:v>2053</c:v>
                      </c:pt>
                      <c:pt idx="30">
                        <c:v>2054</c:v>
                      </c:pt>
                      <c:pt idx="31">
                        <c:v>2055</c:v>
                      </c:pt>
                      <c:pt idx="32">
                        <c:v>2056</c:v>
                      </c:pt>
                      <c:pt idx="33">
                        <c:v>2057</c:v>
                      </c:pt>
                      <c:pt idx="34">
                        <c:v>2058</c:v>
                      </c:pt>
                      <c:pt idx="35">
                        <c:v>2059</c:v>
                      </c:pt>
                      <c:pt idx="36">
                        <c:v>2060</c:v>
                      </c:pt>
                      <c:pt idx="37">
                        <c:v>2061</c:v>
                      </c:pt>
                      <c:pt idx="38">
                        <c:v>2062</c:v>
                      </c:pt>
                      <c:pt idx="39">
                        <c:v>2063</c:v>
                      </c:pt>
                      <c:pt idx="40">
                        <c:v>2064</c:v>
                      </c:pt>
                      <c:pt idx="41">
                        <c:v>2065</c:v>
                      </c:pt>
                      <c:pt idx="42">
                        <c:v>2066</c:v>
                      </c:pt>
                      <c:pt idx="43">
                        <c:v>2067</c:v>
                      </c:pt>
                      <c:pt idx="44">
                        <c:v>2068</c:v>
                      </c:pt>
                      <c:pt idx="45">
                        <c:v>2069</c:v>
                      </c:pt>
                      <c:pt idx="46">
                        <c:v>2070</c:v>
                      </c:pt>
                      <c:pt idx="47">
                        <c:v>2071</c:v>
                      </c:pt>
                      <c:pt idx="48">
                        <c:v>2072</c:v>
                      </c:pt>
                      <c:pt idx="49">
                        <c:v>2073</c:v>
                      </c:pt>
                      <c:pt idx="50">
                        <c:v>2074</c:v>
                      </c:pt>
                      <c:pt idx="51">
                        <c:v>2075</c:v>
                      </c:pt>
                      <c:pt idx="52">
                        <c:v>2076</c:v>
                      </c:pt>
                      <c:pt idx="53">
                        <c:v>2077</c:v>
                      </c:pt>
                      <c:pt idx="54">
                        <c:v>2078</c:v>
                      </c:pt>
                      <c:pt idx="55">
                        <c:v>2079</c:v>
                      </c:pt>
                      <c:pt idx="56">
                        <c:v>2080</c:v>
                      </c:pt>
                      <c:pt idx="57">
                        <c:v>2081</c:v>
                      </c:pt>
                      <c:pt idx="58">
                        <c:v>2082</c:v>
                      </c:pt>
                      <c:pt idx="59">
                        <c:v>2083</c:v>
                      </c:pt>
                      <c:pt idx="60">
                        <c:v>2084</c:v>
                      </c:pt>
                      <c:pt idx="61">
                        <c:v>2085</c:v>
                      </c:pt>
                      <c:pt idx="62">
                        <c:v>2086</c:v>
                      </c:pt>
                      <c:pt idx="63">
                        <c:v>2087</c:v>
                      </c:pt>
                      <c:pt idx="64">
                        <c:v>2088</c:v>
                      </c:pt>
                      <c:pt idx="65">
                        <c:v>2089</c:v>
                      </c:pt>
                      <c:pt idx="66">
                        <c:v>2090</c:v>
                      </c:pt>
                      <c:pt idx="67">
                        <c:v>2091</c:v>
                      </c:pt>
                      <c:pt idx="68">
                        <c:v>2092</c:v>
                      </c:pt>
                      <c:pt idx="69">
                        <c:v>2093</c:v>
                      </c:pt>
                      <c:pt idx="70">
                        <c:v>2094</c:v>
                      </c:pt>
                      <c:pt idx="71">
                        <c:v>2095</c:v>
                      </c:pt>
                      <c:pt idx="72">
                        <c:v>2096</c:v>
                      </c:pt>
                      <c:pt idx="73">
                        <c:v>2097</c:v>
                      </c:pt>
                      <c:pt idx="74">
                        <c:v>2098</c:v>
                      </c:pt>
                      <c:pt idx="75">
                        <c:v>2099</c:v>
                      </c:pt>
                      <c:pt idx="76">
                        <c:v>2100</c:v>
                      </c:pt>
                    </c:numCache>
                  </c:numRef>
                </c:xVal>
                <c:yVal>
                  <c:numRef>
                    <c:extLst>
                      <c:ext uri="{02D57815-91ED-43cb-92C2-25804820EDAC}">
                        <c15:formulaRef>
                          <c15:sqref>Sheet1!$I$108:$I$184</c15:sqref>
                        </c15:formulaRef>
                      </c:ext>
                    </c:extLst>
                    <c:numCache>
                      <c:formatCode>0.0</c:formatCode>
                      <c:ptCount val="77"/>
                      <c:pt idx="0">
                        <c:v>11.592603559698706</c:v>
                      </c:pt>
                      <c:pt idx="1">
                        <c:v>5.8996191690418698</c:v>
                      </c:pt>
                      <c:pt idx="2">
                        <c:v>13.781792463862345</c:v>
                      </c:pt>
                      <c:pt idx="3">
                        <c:v>6.736540656869586</c:v>
                      </c:pt>
                      <c:pt idx="4">
                        <c:v>1.69208983513974</c:v>
                      </c:pt>
                      <c:pt idx="5">
                        <c:v>6.5237306764596497</c:v>
                      </c:pt>
                      <c:pt idx="6">
                        <c:v>3.0708070725061534</c:v>
                      </c:pt>
                      <c:pt idx="7">
                        <c:v>4.893637095239991</c:v>
                      </c:pt>
                      <c:pt idx="8">
                        <c:v>7.214658093386455</c:v>
                      </c:pt>
                      <c:pt idx="9">
                        <c:v>9.1294639302047624</c:v>
                      </c:pt>
                      <c:pt idx="10">
                        <c:v>8.7652768324916206</c:v>
                      </c:pt>
                      <c:pt idx="11">
                        <c:v>2.8037538722854416</c:v>
                      </c:pt>
                      <c:pt idx="12">
                        <c:v>7.344648354737771</c:v>
                      </c:pt>
                      <c:pt idx="13">
                        <c:v>8.9056241598892338</c:v>
                      </c:pt>
                      <c:pt idx="14">
                        <c:v>5.2358251902470041</c:v>
                      </c:pt>
                      <c:pt idx="15">
                        <c:v>4.5055466243480877</c:v>
                      </c:pt>
                      <c:pt idx="16">
                        <c:v>10.18886718478819</c:v>
                      </c:pt>
                      <c:pt idx="17">
                        <c:v>5.3148837843215002</c:v>
                      </c:pt>
                      <c:pt idx="18">
                        <c:v>10.226743235625493</c:v>
                      </c:pt>
                      <c:pt idx="19">
                        <c:v>9.8367008173129022</c:v>
                      </c:pt>
                      <c:pt idx="20">
                        <c:v>9.2098546649433821</c:v>
                      </c:pt>
                      <c:pt idx="21">
                        <c:v>7.8481244183052423</c:v>
                      </c:pt>
                      <c:pt idx="22">
                        <c:v>11.723522212861521</c:v>
                      </c:pt>
                      <c:pt idx="23">
                        <c:v>4.0192000243035526</c:v>
                      </c:pt>
                      <c:pt idx="24">
                        <c:v>4.953263537832254</c:v>
                      </c:pt>
                      <c:pt idx="25">
                        <c:v>1.5340367573402651</c:v>
                      </c:pt>
                      <c:pt idx="26">
                        <c:v>4.8244218028362464</c:v>
                      </c:pt>
                      <c:pt idx="27">
                        <c:v>10.335955518388884</c:v>
                      </c:pt>
                      <c:pt idx="28">
                        <c:v>3.7203922429441358</c:v>
                      </c:pt>
                      <c:pt idx="29">
                        <c:v>5.3752730420180015</c:v>
                      </c:pt>
                      <c:pt idx="30">
                        <c:v>10.196556746845967</c:v>
                      </c:pt>
                      <c:pt idx="31">
                        <c:v>5.3172197431722168</c:v>
                      </c:pt>
                      <c:pt idx="32">
                        <c:v>12.536090400494384</c:v>
                      </c:pt>
                      <c:pt idx="33">
                        <c:v>6.3035587815780172</c:v>
                      </c:pt>
                      <c:pt idx="34">
                        <c:v>1.5845107288044404</c:v>
                      </c:pt>
                      <c:pt idx="35">
                        <c:v>5.9103681427619046</c:v>
                      </c:pt>
                      <c:pt idx="36">
                        <c:v>3.3775585686679079</c:v>
                      </c:pt>
                      <c:pt idx="37">
                        <c:v>4.2653394580152595</c:v>
                      </c:pt>
                      <c:pt idx="38">
                        <c:v>6.1651976152358099</c:v>
                      </c:pt>
                      <c:pt idx="39">
                        <c:v>8.518024518508966</c:v>
                      </c:pt>
                      <c:pt idx="40">
                        <c:v>8.3500213778963008</c:v>
                      </c:pt>
                      <c:pt idx="41">
                        <c:v>2.7247715281265408</c:v>
                      </c:pt>
                      <c:pt idx="42">
                        <c:v>7.2768204875925289</c:v>
                      </c:pt>
                      <c:pt idx="43">
                        <c:v>7.9565627545149464</c:v>
                      </c:pt>
                      <c:pt idx="44">
                        <c:v>3.9895748328029339</c:v>
                      </c:pt>
                      <c:pt idx="45">
                        <c:v>4.3620199838161335</c:v>
                      </c:pt>
                      <c:pt idx="46">
                        <c:v>9.6201926941285762</c:v>
                      </c:pt>
                      <c:pt idx="47">
                        <c:v>5.6076368609191034</c:v>
                      </c:pt>
                      <c:pt idx="48">
                        <c:v>9.6685602856201633</c:v>
                      </c:pt>
                      <c:pt idx="49">
                        <c:v>9.8176795266919861</c:v>
                      </c:pt>
                      <c:pt idx="50">
                        <c:v>9.5037256590142114</c:v>
                      </c:pt>
                      <c:pt idx="51">
                        <c:v>7.7845517158356179</c:v>
                      </c:pt>
                      <c:pt idx="52">
                        <c:v>12.510386767811868</c:v>
                      </c:pt>
                      <c:pt idx="53">
                        <c:v>4.3916182612462995</c:v>
                      </c:pt>
                      <c:pt idx="54">
                        <c:v>4.9898957910006105</c:v>
                      </c:pt>
                      <c:pt idx="55">
                        <c:v>1.6517173730399595</c:v>
                      </c:pt>
                      <c:pt idx="56">
                        <c:v>4.4623966073599686</c:v>
                      </c:pt>
                      <c:pt idx="57">
                        <c:v>9.2380790527420658</c:v>
                      </c:pt>
                      <c:pt idx="58">
                        <c:v>3.4948991938309519</c:v>
                      </c:pt>
                      <c:pt idx="59">
                        <c:v>5.231575919001668</c:v>
                      </c:pt>
                      <c:pt idx="60">
                        <c:v>10.449226889902175</c:v>
                      </c:pt>
                      <c:pt idx="61">
                        <c:v>4.3583241974000266</c:v>
                      </c:pt>
                      <c:pt idx="62">
                        <c:v>12.611431200539039</c:v>
                      </c:pt>
                      <c:pt idx="63">
                        <c:v>6.2999135938581263</c:v>
                      </c:pt>
                      <c:pt idx="64">
                        <c:v>2.9544946730782473</c:v>
                      </c:pt>
                      <c:pt idx="65">
                        <c:v>6.2118408810634955</c:v>
                      </c:pt>
                      <c:pt idx="66">
                        <c:v>3.3228630262235845</c:v>
                      </c:pt>
                      <c:pt idx="67">
                        <c:v>4.5934659434748157</c:v>
                      </c:pt>
                      <c:pt idx="68">
                        <c:v>5.6758656472970772</c:v>
                      </c:pt>
                      <c:pt idx="69">
                        <c:v>8.5058657696428579</c:v>
                      </c:pt>
                      <c:pt idx="70">
                        <c:v>8.6231096849339206</c:v>
                      </c:pt>
                      <c:pt idx="71">
                        <c:v>2.7596880175750451</c:v>
                      </c:pt>
                      <c:pt idx="72">
                        <c:v>6.6947849702541387</c:v>
                      </c:pt>
                      <c:pt idx="73">
                        <c:v>7.9121152041795124</c:v>
                      </c:pt>
                      <c:pt idx="74">
                        <c:v>4.9963245987920937</c:v>
                      </c:pt>
                      <c:pt idx="75">
                        <c:v>4.3983446145530012</c:v>
                      </c:pt>
                      <c:pt idx="76">
                        <c:v>9.3686886041237365</c:v>
                      </c:pt>
                    </c:numCache>
                  </c:numRef>
                </c:yVal>
                <c:smooth val="0"/>
                <c:extLst>
                  <c:ext xmlns:c16="http://schemas.microsoft.com/office/drawing/2014/chart" uri="{C3380CC4-5D6E-409C-BE32-E72D297353CC}">
                    <c16:uniqueId val="{00000001-898D-4333-AEE7-2ACC87E542ED}"/>
                  </c:ext>
                </c:extLst>
              </c15:ser>
            </c15:filteredScatterSeries>
          </c:ext>
        </c:extLst>
      </c:scatterChart>
      <c:valAx>
        <c:axId val="537104991"/>
        <c:scaling>
          <c:orientation val="minMax"/>
          <c:max val="2023"/>
          <c:min val="1920"/>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37090591"/>
        <c:crosses val="autoZero"/>
        <c:crossBetween val="midCat"/>
      </c:valAx>
      <c:valAx>
        <c:axId val="537090591"/>
        <c:scaling>
          <c:orientation val="minMax"/>
          <c:max val="2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14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37104991"/>
        <c:crosses val="autoZero"/>
        <c:crossBetween val="midCat"/>
      </c:valAx>
      <c:spPr>
        <a:noFill/>
        <a:ln>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latin typeface="Arial" panose="020B0604020202020204" pitchFamily="34" charset="0"/>
          <a:cs typeface="Arial" panose="020B0604020202020204" pitchFamily="34" charset="0"/>
        </a:defRPr>
      </a:pPr>
      <a:endParaRPr lang="en-U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2241253697795386E-2"/>
          <c:y val="0.12168261119709838"/>
          <c:w val="0.85959869163243552"/>
          <c:h val="0.78466681959982432"/>
        </c:manualLayout>
      </c:layout>
      <c:scatterChart>
        <c:scatterStyle val="smoothMarker"/>
        <c:varyColors val="0"/>
        <c:ser>
          <c:idx val="0"/>
          <c:order val="0"/>
          <c:tx>
            <c:v>Base Case 1972 - 2000</c:v>
          </c:tx>
          <c:spPr>
            <a:ln w="25400">
              <a:solidFill>
                <a:schemeClr val="tx1"/>
              </a:solidFill>
            </a:ln>
          </c:spPr>
          <c:marker>
            <c:symbol val="none"/>
          </c:marker>
          <c:xVal>
            <c:numRef>
              <c:f>AppletonBC!$A$3:$A$367</c:f>
              <c:numCache>
                <c:formatCode>General</c:formatCode>
                <c:ptCount val="365"/>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pt idx="300">
                  <c:v>301</c:v>
                </c:pt>
                <c:pt idx="301">
                  <c:v>302</c:v>
                </c:pt>
                <c:pt idx="302">
                  <c:v>303</c:v>
                </c:pt>
                <c:pt idx="303">
                  <c:v>304</c:v>
                </c:pt>
                <c:pt idx="304">
                  <c:v>305</c:v>
                </c:pt>
                <c:pt idx="305">
                  <c:v>306</c:v>
                </c:pt>
                <c:pt idx="306">
                  <c:v>307</c:v>
                </c:pt>
                <c:pt idx="307">
                  <c:v>308</c:v>
                </c:pt>
                <c:pt idx="308">
                  <c:v>309</c:v>
                </c:pt>
                <c:pt idx="309">
                  <c:v>310</c:v>
                </c:pt>
                <c:pt idx="310">
                  <c:v>311</c:v>
                </c:pt>
                <c:pt idx="311">
                  <c:v>312</c:v>
                </c:pt>
                <c:pt idx="312">
                  <c:v>313</c:v>
                </c:pt>
                <c:pt idx="313">
                  <c:v>314</c:v>
                </c:pt>
                <c:pt idx="314">
                  <c:v>315</c:v>
                </c:pt>
                <c:pt idx="315">
                  <c:v>316</c:v>
                </c:pt>
                <c:pt idx="316">
                  <c:v>317</c:v>
                </c:pt>
                <c:pt idx="317">
                  <c:v>318</c:v>
                </c:pt>
                <c:pt idx="318">
                  <c:v>319</c:v>
                </c:pt>
                <c:pt idx="319">
                  <c:v>320</c:v>
                </c:pt>
                <c:pt idx="320">
                  <c:v>321</c:v>
                </c:pt>
                <c:pt idx="321">
                  <c:v>322</c:v>
                </c:pt>
                <c:pt idx="322">
                  <c:v>323</c:v>
                </c:pt>
                <c:pt idx="323">
                  <c:v>324</c:v>
                </c:pt>
                <c:pt idx="324">
                  <c:v>325</c:v>
                </c:pt>
                <c:pt idx="325">
                  <c:v>326</c:v>
                </c:pt>
                <c:pt idx="326">
                  <c:v>327</c:v>
                </c:pt>
                <c:pt idx="327">
                  <c:v>328</c:v>
                </c:pt>
                <c:pt idx="328">
                  <c:v>329</c:v>
                </c:pt>
                <c:pt idx="329">
                  <c:v>330</c:v>
                </c:pt>
                <c:pt idx="330">
                  <c:v>331</c:v>
                </c:pt>
                <c:pt idx="331">
                  <c:v>332</c:v>
                </c:pt>
                <c:pt idx="332">
                  <c:v>333</c:v>
                </c:pt>
                <c:pt idx="333">
                  <c:v>334</c:v>
                </c:pt>
                <c:pt idx="334">
                  <c:v>335</c:v>
                </c:pt>
                <c:pt idx="335">
                  <c:v>336</c:v>
                </c:pt>
                <c:pt idx="336">
                  <c:v>337</c:v>
                </c:pt>
                <c:pt idx="337">
                  <c:v>338</c:v>
                </c:pt>
                <c:pt idx="338">
                  <c:v>339</c:v>
                </c:pt>
                <c:pt idx="339">
                  <c:v>340</c:v>
                </c:pt>
                <c:pt idx="340">
                  <c:v>341</c:v>
                </c:pt>
                <c:pt idx="341">
                  <c:v>342</c:v>
                </c:pt>
                <c:pt idx="342">
                  <c:v>343</c:v>
                </c:pt>
                <c:pt idx="343">
                  <c:v>344</c:v>
                </c:pt>
                <c:pt idx="344">
                  <c:v>345</c:v>
                </c:pt>
                <c:pt idx="345">
                  <c:v>346</c:v>
                </c:pt>
                <c:pt idx="346">
                  <c:v>347</c:v>
                </c:pt>
                <c:pt idx="347">
                  <c:v>348</c:v>
                </c:pt>
                <c:pt idx="348">
                  <c:v>349</c:v>
                </c:pt>
                <c:pt idx="349">
                  <c:v>350</c:v>
                </c:pt>
                <c:pt idx="350">
                  <c:v>351</c:v>
                </c:pt>
                <c:pt idx="351">
                  <c:v>352</c:v>
                </c:pt>
                <c:pt idx="352">
                  <c:v>353</c:v>
                </c:pt>
                <c:pt idx="353">
                  <c:v>354</c:v>
                </c:pt>
                <c:pt idx="354">
                  <c:v>355</c:v>
                </c:pt>
                <c:pt idx="355">
                  <c:v>356</c:v>
                </c:pt>
                <c:pt idx="356">
                  <c:v>357</c:v>
                </c:pt>
                <c:pt idx="357">
                  <c:v>358</c:v>
                </c:pt>
                <c:pt idx="358">
                  <c:v>359</c:v>
                </c:pt>
                <c:pt idx="359">
                  <c:v>360</c:v>
                </c:pt>
                <c:pt idx="360">
                  <c:v>361</c:v>
                </c:pt>
                <c:pt idx="361">
                  <c:v>362</c:v>
                </c:pt>
                <c:pt idx="362">
                  <c:v>363</c:v>
                </c:pt>
                <c:pt idx="363">
                  <c:v>364</c:v>
                </c:pt>
                <c:pt idx="364">
                  <c:v>365</c:v>
                </c:pt>
              </c:numCache>
            </c:numRef>
          </c:xVal>
          <c:yVal>
            <c:numRef>
              <c:f>AppletonBC!$AE$3:$AE$367</c:f>
              <c:numCache>
                <c:formatCode>0.00</c:formatCode>
                <c:ptCount val="365"/>
                <c:pt idx="0">
                  <c:v>26.568272656310317</c:v>
                </c:pt>
                <c:pt idx="1">
                  <c:v>26.593246641515762</c:v>
                </c:pt>
                <c:pt idx="2">
                  <c:v>26.62132761653244</c:v>
                </c:pt>
                <c:pt idx="3">
                  <c:v>26.634863897817834</c:v>
                </c:pt>
                <c:pt idx="4">
                  <c:v>26.617081612859327</c:v>
                </c:pt>
                <c:pt idx="5">
                  <c:v>26.556688733162737</c:v>
                </c:pt>
                <c:pt idx="6">
                  <c:v>26.445671650379179</c:v>
                </c:pt>
                <c:pt idx="7">
                  <c:v>26.276237678614446</c:v>
                </c:pt>
                <c:pt idx="8">
                  <c:v>26.050684093018059</c:v>
                </c:pt>
                <c:pt idx="9">
                  <c:v>25.779746104626849</c:v>
                </c:pt>
                <c:pt idx="10">
                  <c:v>25.479230912158307</c:v>
                </c:pt>
                <c:pt idx="11">
                  <c:v>25.163927209217686</c:v>
                </c:pt>
                <c:pt idx="12">
                  <c:v>24.866037502950959</c:v>
                </c:pt>
                <c:pt idx="13">
                  <c:v>24.651795606487795</c:v>
                </c:pt>
                <c:pt idx="14">
                  <c:v>24.593618800119874</c:v>
                </c:pt>
                <c:pt idx="15">
                  <c:v>24.651479693474727</c:v>
                </c:pt>
                <c:pt idx="16">
                  <c:v>24.730613674842697</c:v>
                </c:pt>
                <c:pt idx="17">
                  <c:v>24.891268505314869</c:v>
                </c:pt>
                <c:pt idx="18">
                  <c:v>25.204782556519561</c:v>
                </c:pt>
                <c:pt idx="19">
                  <c:v>25.775287695794265</c:v>
                </c:pt>
                <c:pt idx="20">
                  <c:v>26.557146290280279</c:v>
                </c:pt>
                <c:pt idx="21">
                  <c:v>27.61272836387052</c:v>
                </c:pt>
                <c:pt idx="22">
                  <c:v>28.929430145170326</c:v>
                </c:pt>
                <c:pt idx="23">
                  <c:v>30.393800012550521</c:v>
                </c:pt>
                <c:pt idx="24">
                  <c:v>31.887800588543708</c:v>
                </c:pt>
                <c:pt idx="25">
                  <c:v>33.342066882836896</c:v>
                </c:pt>
                <c:pt idx="26">
                  <c:v>34.689387497857062</c:v>
                </c:pt>
                <c:pt idx="27">
                  <c:v>35.837556492187048</c:v>
                </c:pt>
                <c:pt idx="28">
                  <c:v>36.790792459021702</c:v>
                </c:pt>
                <c:pt idx="29">
                  <c:v>37.576246488757455</c:v>
                </c:pt>
                <c:pt idx="30">
                  <c:v>38.203062139450743</c:v>
                </c:pt>
                <c:pt idx="31">
                  <c:v>38.656918421219729</c:v>
                </c:pt>
                <c:pt idx="32">
                  <c:v>38.913005236052854</c:v>
                </c:pt>
                <c:pt idx="33">
                  <c:v>39.036010765724917</c:v>
                </c:pt>
                <c:pt idx="34">
                  <c:v>39.058011759470176</c:v>
                </c:pt>
                <c:pt idx="35">
                  <c:v>38.985704536002466</c:v>
                </c:pt>
                <c:pt idx="36">
                  <c:v>38.846845326705939</c:v>
                </c:pt>
                <c:pt idx="37">
                  <c:v>38.675399526883524</c:v>
                </c:pt>
                <c:pt idx="38">
                  <c:v>38.464353317893156</c:v>
                </c:pt>
                <c:pt idx="39">
                  <c:v>38.244155635255716</c:v>
                </c:pt>
                <c:pt idx="40">
                  <c:v>38.022522415315414</c:v>
                </c:pt>
                <c:pt idx="41">
                  <c:v>37.796297903627696</c:v>
                </c:pt>
                <c:pt idx="42">
                  <c:v>37.589457661798264</c:v>
                </c:pt>
                <c:pt idx="43">
                  <c:v>37.442683467427088</c:v>
                </c:pt>
                <c:pt idx="44">
                  <c:v>37.329133138415962</c:v>
                </c:pt>
                <c:pt idx="45">
                  <c:v>37.228334018539151</c:v>
                </c:pt>
                <c:pt idx="46">
                  <c:v>37.162397498271858</c:v>
                </c:pt>
                <c:pt idx="47">
                  <c:v>37.132509824939831</c:v>
                </c:pt>
                <c:pt idx="48">
                  <c:v>37.193893677943208</c:v>
                </c:pt>
                <c:pt idx="49">
                  <c:v>37.45172888071577</c:v>
                </c:pt>
                <c:pt idx="50">
                  <c:v>37.960272202549369</c:v>
                </c:pt>
                <c:pt idx="51">
                  <c:v>38.623396874683955</c:v>
                </c:pt>
                <c:pt idx="52">
                  <c:v>39.35761922237684</c:v>
                </c:pt>
                <c:pt idx="53">
                  <c:v>40.258136901760125</c:v>
                </c:pt>
                <c:pt idx="54">
                  <c:v>41.484388790761393</c:v>
                </c:pt>
                <c:pt idx="55">
                  <c:v>42.93458933385849</c:v>
                </c:pt>
                <c:pt idx="56">
                  <c:v>44.118317645229233</c:v>
                </c:pt>
                <c:pt idx="57">
                  <c:v>45.084566869724163</c:v>
                </c:pt>
                <c:pt idx="58">
                  <c:v>45.86623225004719</c:v>
                </c:pt>
                <c:pt idx="59">
                  <c:v>46.534406934421511</c:v>
                </c:pt>
                <c:pt idx="60">
                  <c:v>47.001667572264971</c:v>
                </c:pt>
                <c:pt idx="61">
                  <c:v>46.90818179726049</c:v>
                </c:pt>
                <c:pt idx="62">
                  <c:v>46.57457559266242</c:v>
                </c:pt>
                <c:pt idx="63">
                  <c:v>46.025240408562546</c:v>
                </c:pt>
                <c:pt idx="64">
                  <c:v>45.292863745919995</c:v>
                </c:pt>
                <c:pt idx="65">
                  <c:v>44.867822052645913</c:v>
                </c:pt>
                <c:pt idx="66">
                  <c:v>44.654946477397573</c:v>
                </c:pt>
                <c:pt idx="67">
                  <c:v>44.753564145587319</c:v>
                </c:pt>
                <c:pt idx="68">
                  <c:v>45.026960360936805</c:v>
                </c:pt>
                <c:pt idx="69">
                  <c:v>45.801056920488392</c:v>
                </c:pt>
                <c:pt idx="70">
                  <c:v>46.378064754316576</c:v>
                </c:pt>
                <c:pt idx="71">
                  <c:v>46.826571180222722</c:v>
                </c:pt>
                <c:pt idx="72">
                  <c:v>47.434918134060325</c:v>
                </c:pt>
                <c:pt idx="73">
                  <c:v>48.015279024874545</c:v>
                </c:pt>
                <c:pt idx="74">
                  <c:v>48.821802448770356</c:v>
                </c:pt>
                <c:pt idx="75">
                  <c:v>49.66161384785817</c:v>
                </c:pt>
                <c:pt idx="76">
                  <c:v>50.316651523267083</c:v>
                </c:pt>
                <c:pt idx="77">
                  <c:v>50.735935852611817</c:v>
                </c:pt>
                <c:pt idx="78">
                  <c:v>51.487423996307811</c:v>
                </c:pt>
                <c:pt idx="79">
                  <c:v>52.314584012298248</c:v>
                </c:pt>
                <c:pt idx="80">
                  <c:v>52.684273389678779</c:v>
                </c:pt>
                <c:pt idx="81">
                  <c:v>52.853197990420064</c:v>
                </c:pt>
                <c:pt idx="82">
                  <c:v>53.010906777659741</c:v>
                </c:pt>
                <c:pt idx="83">
                  <c:v>53.398013564621444</c:v>
                </c:pt>
                <c:pt idx="84">
                  <c:v>53.955110041758232</c:v>
                </c:pt>
                <c:pt idx="85">
                  <c:v>54.403117107296488</c:v>
                </c:pt>
                <c:pt idx="86">
                  <c:v>54.773968928189937</c:v>
                </c:pt>
                <c:pt idx="87">
                  <c:v>55.102337882831435</c:v>
                </c:pt>
                <c:pt idx="88">
                  <c:v>55.731565686278877</c:v>
                </c:pt>
                <c:pt idx="89">
                  <c:v>56.864584881582338</c:v>
                </c:pt>
                <c:pt idx="90">
                  <c:v>58.487479109468133</c:v>
                </c:pt>
                <c:pt idx="91">
                  <c:v>60.570115358855269</c:v>
                </c:pt>
                <c:pt idx="92">
                  <c:v>63.2602535153354</c:v>
                </c:pt>
                <c:pt idx="93">
                  <c:v>66.476414485809286</c:v>
                </c:pt>
                <c:pt idx="94">
                  <c:v>69.984408819518904</c:v>
                </c:pt>
                <c:pt idx="95">
                  <c:v>73.002249385154173</c:v>
                </c:pt>
                <c:pt idx="96">
                  <c:v>75.393907055040387</c:v>
                </c:pt>
                <c:pt idx="97">
                  <c:v>77.242014971509946</c:v>
                </c:pt>
                <c:pt idx="98">
                  <c:v>78.565167864893695</c:v>
                </c:pt>
                <c:pt idx="99">
                  <c:v>79.436391371369652</c:v>
                </c:pt>
                <c:pt idx="100">
                  <c:v>79.982512310608513</c:v>
                </c:pt>
                <c:pt idx="101">
                  <c:v>80.002124919710354</c:v>
                </c:pt>
                <c:pt idx="102">
                  <c:v>79.816657480122586</c:v>
                </c:pt>
                <c:pt idx="103">
                  <c:v>79.594792676852634</c:v>
                </c:pt>
                <c:pt idx="104">
                  <c:v>79.087918774636904</c:v>
                </c:pt>
                <c:pt idx="105">
                  <c:v>78.825859136724802</c:v>
                </c:pt>
                <c:pt idx="106">
                  <c:v>78.249000056311488</c:v>
                </c:pt>
                <c:pt idx="107">
                  <c:v>77.558665138114605</c:v>
                </c:pt>
                <c:pt idx="108">
                  <c:v>76.734545684847973</c:v>
                </c:pt>
                <c:pt idx="109">
                  <c:v>75.776695030850846</c:v>
                </c:pt>
                <c:pt idx="110">
                  <c:v>75.055957115445395</c:v>
                </c:pt>
                <c:pt idx="111">
                  <c:v>74.351224313613983</c:v>
                </c:pt>
                <c:pt idx="112">
                  <c:v>73.664002539318375</c:v>
                </c:pt>
                <c:pt idx="113">
                  <c:v>72.89591694293884</c:v>
                </c:pt>
                <c:pt idx="114">
                  <c:v>72.21866057238195</c:v>
                </c:pt>
                <c:pt idx="115">
                  <c:v>71.55892283806746</c:v>
                </c:pt>
                <c:pt idx="116">
                  <c:v>70.684900235209781</c:v>
                </c:pt>
                <c:pt idx="117">
                  <c:v>69.757369318923267</c:v>
                </c:pt>
                <c:pt idx="118">
                  <c:v>68.624118376459521</c:v>
                </c:pt>
                <c:pt idx="119">
                  <c:v>67.024520957792717</c:v>
                </c:pt>
                <c:pt idx="120">
                  <c:v>65.241486254465755</c:v>
                </c:pt>
                <c:pt idx="121">
                  <c:v>63.168505079990709</c:v>
                </c:pt>
                <c:pt idx="122">
                  <c:v>60.67023252977414</c:v>
                </c:pt>
                <c:pt idx="123">
                  <c:v>58.125304524997532</c:v>
                </c:pt>
                <c:pt idx="124">
                  <c:v>55.594679010798352</c:v>
                </c:pt>
                <c:pt idx="125">
                  <c:v>53.39926931994961</c:v>
                </c:pt>
                <c:pt idx="126">
                  <c:v>51.448452725117988</c:v>
                </c:pt>
                <c:pt idx="127">
                  <c:v>49.899830912654757</c:v>
                </c:pt>
                <c:pt idx="128">
                  <c:v>48.596801094650644</c:v>
                </c:pt>
                <c:pt idx="129">
                  <c:v>47.438188577138419</c:v>
                </c:pt>
                <c:pt idx="130">
                  <c:v>46.80005675649803</c:v>
                </c:pt>
                <c:pt idx="131">
                  <c:v>46.546069061347502</c:v>
                </c:pt>
                <c:pt idx="132">
                  <c:v>46.461838707712644</c:v>
                </c:pt>
                <c:pt idx="133">
                  <c:v>46.715794241184703</c:v>
                </c:pt>
                <c:pt idx="134">
                  <c:v>47.098486039398779</c:v>
                </c:pt>
                <c:pt idx="135">
                  <c:v>47.530248426391012</c:v>
                </c:pt>
                <c:pt idx="136">
                  <c:v>47.842050646253838</c:v>
                </c:pt>
                <c:pt idx="137">
                  <c:v>48.000648192164583</c:v>
                </c:pt>
                <c:pt idx="138">
                  <c:v>47.973002887097266</c:v>
                </c:pt>
                <c:pt idx="139">
                  <c:v>48.029797514036495</c:v>
                </c:pt>
                <c:pt idx="140">
                  <c:v>48.154684735876252</c:v>
                </c:pt>
                <c:pt idx="141">
                  <c:v>47.906433469510006</c:v>
                </c:pt>
                <c:pt idx="142">
                  <c:v>47.542148404185987</c:v>
                </c:pt>
                <c:pt idx="143">
                  <c:v>46.819654149464903</c:v>
                </c:pt>
                <c:pt idx="144">
                  <c:v>45.882395422534366</c:v>
                </c:pt>
                <c:pt idx="145">
                  <c:v>44.719866092737171</c:v>
                </c:pt>
                <c:pt idx="146">
                  <c:v>43.72742531518864</c:v>
                </c:pt>
                <c:pt idx="147">
                  <c:v>42.511934606702638</c:v>
                </c:pt>
                <c:pt idx="148">
                  <c:v>41.395838318579301</c:v>
                </c:pt>
                <c:pt idx="149">
                  <c:v>40.675726586360796</c:v>
                </c:pt>
                <c:pt idx="150">
                  <c:v>39.616743893785433</c:v>
                </c:pt>
                <c:pt idx="151">
                  <c:v>39.22503380208196</c:v>
                </c:pt>
                <c:pt idx="152">
                  <c:v>38.483215139595409</c:v>
                </c:pt>
                <c:pt idx="153">
                  <c:v>37.239553285230798</c:v>
                </c:pt>
                <c:pt idx="154">
                  <c:v>35.773550562446552</c:v>
                </c:pt>
                <c:pt idx="155">
                  <c:v>34.135998835274783</c:v>
                </c:pt>
                <c:pt idx="156">
                  <c:v>32.692626309350288</c:v>
                </c:pt>
                <c:pt idx="157">
                  <c:v>31.545122924244932</c:v>
                </c:pt>
                <c:pt idx="158">
                  <c:v>30.354137093965264</c:v>
                </c:pt>
                <c:pt idx="159">
                  <c:v>29.212311102948902</c:v>
                </c:pt>
                <c:pt idx="160">
                  <c:v>28.174629762390509</c:v>
                </c:pt>
                <c:pt idx="161">
                  <c:v>27.236726838297677</c:v>
                </c:pt>
                <c:pt idx="162">
                  <c:v>26.358205875289844</c:v>
                </c:pt>
                <c:pt idx="163">
                  <c:v>25.615983308704337</c:v>
                </c:pt>
                <c:pt idx="164">
                  <c:v>24.880211557462822</c:v>
                </c:pt>
                <c:pt idx="165">
                  <c:v>24.14656619539592</c:v>
                </c:pt>
                <c:pt idx="166">
                  <c:v>23.605140188924658</c:v>
                </c:pt>
                <c:pt idx="167">
                  <c:v>23.185097028274051</c:v>
                </c:pt>
                <c:pt idx="168">
                  <c:v>22.700459030469219</c:v>
                </c:pt>
                <c:pt idx="169">
                  <c:v>22.278228540680903</c:v>
                </c:pt>
                <c:pt idx="170">
                  <c:v>21.884013565479925</c:v>
                </c:pt>
                <c:pt idx="171">
                  <c:v>21.813797477799071</c:v>
                </c:pt>
                <c:pt idx="172">
                  <c:v>22.014680751530097</c:v>
                </c:pt>
                <c:pt idx="173">
                  <c:v>22.314598287013503</c:v>
                </c:pt>
                <c:pt idx="174">
                  <c:v>22.2823089708818</c:v>
                </c:pt>
                <c:pt idx="175">
                  <c:v>22.099601222313211</c:v>
                </c:pt>
                <c:pt idx="176">
                  <c:v>22.146108543691405</c:v>
                </c:pt>
                <c:pt idx="177">
                  <c:v>22.166521337311565</c:v>
                </c:pt>
                <c:pt idx="178">
                  <c:v>22.262164516915615</c:v>
                </c:pt>
                <c:pt idx="179">
                  <c:v>22.361670108595003</c:v>
                </c:pt>
                <c:pt idx="180">
                  <c:v>22.295008021641863</c:v>
                </c:pt>
                <c:pt idx="181">
                  <c:v>22.34106140948002</c:v>
                </c:pt>
                <c:pt idx="182">
                  <c:v>22.071534234995106</c:v>
                </c:pt>
                <c:pt idx="183">
                  <c:v>21.593026419130865</c:v>
                </c:pt>
                <c:pt idx="184">
                  <c:v>21.084732178190897</c:v>
                </c:pt>
                <c:pt idx="185">
                  <c:v>20.48886915439406</c:v>
                </c:pt>
                <c:pt idx="186">
                  <c:v>19.760402189808126</c:v>
                </c:pt>
                <c:pt idx="187">
                  <c:v>19.031510711099301</c:v>
                </c:pt>
                <c:pt idx="188">
                  <c:v>18.387708402932869</c:v>
                </c:pt>
                <c:pt idx="189">
                  <c:v>17.939748311298537</c:v>
                </c:pt>
                <c:pt idx="190">
                  <c:v>17.815045410065824</c:v>
                </c:pt>
                <c:pt idx="191">
                  <c:v>17.690796625176528</c:v>
                </c:pt>
                <c:pt idx="192">
                  <c:v>17.674751047899704</c:v>
                </c:pt>
                <c:pt idx="193">
                  <c:v>17.736254686513135</c:v>
                </c:pt>
                <c:pt idx="194">
                  <c:v>17.927526444942153</c:v>
                </c:pt>
                <c:pt idx="195">
                  <c:v>18.344800387562092</c:v>
                </c:pt>
                <c:pt idx="196">
                  <c:v>18.562938268774268</c:v>
                </c:pt>
                <c:pt idx="197">
                  <c:v>18.701305693092824</c:v>
                </c:pt>
                <c:pt idx="198">
                  <c:v>18.870384121995297</c:v>
                </c:pt>
                <c:pt idx="199">
                  <c:v>19.037618163709983</c:v>
                </c:pt>
                <c:pt idx="200">
                  <c:v>18.984105357583953</c:v>
                </c:pt>
                <c:pt idx="201">
                  <c:v>18.916193399560182</c:v>
                </c:pt>
                <c:pt idx="202">
                  <c:v>18.871006482119057</c:v>
                </c:pt>
                <c:pt idx="203">
                  <c:v>18.872767913047234</c:v>
                </c:pt>
                <c:pt idx="204">
                  <c:v>18.981096271637732</c:v>
                </c:pt>
                <c:pt idx="205">
                  <c:v>19.068479061451349</c:v>
                </c:pt>
                <c:pt idx="206">
                  <c:v>19.192164802593208</c:v>
                </c:pt>
                <c:pt idx="207">
                  <c:v>19.281721114205244</c:v>
                </c:pt>
                <c:pt idx="208">
                  <c:v>19.428416986388125</c:v>
                </c:pt>
                <c:pt idx="209">
                  <c:v>19.553139730546029</c:v>
                </c:pt>
                <c:pt idx="210">
                  <c:v>19.689518234594946</c:v>
                </c:pt>
                <c:pt idx="211">
                  <c:v>19.774375551121611</c:v>
                </c:pt>
                <c:pt idx="212">
                  <c:v>19.745154948125695</c:v>
                </c:pt>
                <c:pt idx="213">
                  <c:v>19.827114510027442</c:v>
                </c:pt>
                <c:pt idx="214">
                  <c:v>20.067185075051203</c:v>
                </c:pt>
                <c:pt idx="215">
                  <c:v>20.077654765128695</c:v>
                </c:pt>
                <c:pt idx="216">
                  <c:v>19.900300319993452</c:v>
                </c:pt>
                <c:pt idx="217">
                  <c:v>19.691599770948692</c:v>
                </c:pt>
                <c:pt idx="218">
                  <c:v>19.311545124193756</c:v>
                </c:pt>
                <c:pt idx="219">
                  <c:v>18.881929343893464</c:v>
                </c:pt>
                <c:pt idx="220">
                  <c:v>18.620386001125503</c:v>
                </c:pt>
                <c:pt idx="221">
                  <c:v>18.521090262478168</c:v>
                </c:pt>
                <c:pt idx="222">
                  <c:v>18.249734724542641</c:v>
                </c:pt>
                <c:pt idx="223">
                  <c:v>17.808273720554403</c:v>
                </c:pt>
                <c:pt idx="224">
                  <c:v>17.413611361219004</c:v>
                </c:pt>
                <c:pt idx="225">
                  <c:v>16.986211362303219</c:v>
                </c:pt>
                <c:pt idx="226">
                  <c:v>16.606189905638882</c:v>
                </c:pt>
                <c:pt idx="227">
                  <c:v>16.386619069701737</c:v>
                </c:pt>
                <c:pt idx="228">
                  <c:v>16.102834896068586</c:v>
                </c:pt>
                <c:pt idx="229">
                  <c:v>15.707280013553895</c:v>
                </c:pt>
                <c:pt idx="230">
                  <c:v>15.3616885348585</c:v>
                </c:pt>
                <c:pt idx="231">
                  <c:v>15.090220850377936</c:v>
                </c:pt>
                <c:pt idx="232">
                  <c:v>14.784763084053779</c:v>
                </c:pt>
                <c:pt idx="233">
                  <c:v>14.687605634074941</c:v>
                </c:pt>
                <c:pt idx="234">
                  <c:v>14.673026206358104</c:v>
                </c:pt>
                <c:pt idx="235">
                  <c:v>14.401062052557014</c:v>
                </c:pt>
                <c:pt idx="236">
                  <c:v>14.304378300523457</c:v>
                </c:pt>
                <c:pt idx="237">
                  <c:v>14.186405880888861</c:v>
                </c:pt>
                <c:pt idx="238">
                  <c:v>14.044037927093381</c:v>
                </c:pt>
                <c:pt idx="239">
                  <c:v>13.903738929762639</c:v>
                </c:pt>
                <c:pt idx="240">
                  <c:v>13.688129020867882</c:v>
                </c:pt>
                <c:pt idx="241">
                  <c:v>13.671459775508113</c:v>
                </c:pt>
                <c:pt idx="242">
                  <c:v>13.738400429759279</c:v>
                </c:pt>
                <c:pt idx="243">
                  <c:v>13.535888873865204</c:v>
                </c:pt>
                <c:pt idx="244">
                  <c:v>13.53980411372938</c:v>
                </c:pt>
                <c:pt idx="245">
                  <c:v>13.572683561919211</c:v>
                </c:pt>
                <c:pt idx="246">
                  <c:v>13.607801259423939</c:v>
                </c:pt>
                <c:pt idx="247">
                  <c:v>13.588948778655567</c:v>
                </c:pt>
                <c:pt idx="248">
                  <c:v>13.458990076331716</c:v>
                </c:pt>
                <c:pt idx="249">
                  <c:v>13.38551988352758</c:v>
                </c:pt>
                <c:pt idx="250">
                  <c:v>13.409702221348274</c:v>
                </c:pt>
                <c:pt idx="251">
                  <c:v>13.636715557133668</c:v>
                </c:pt>
                <c:pt idx="252">
                  <c:v>13.99458397430053</c:v>
                </c:pt>
                <c:pt idx="253">
                  <c:v>14.399393301769635</c:v>
                </c:pt>
                <c:pt idx="254">
                  <c:v>14.945250611629019</c:v>
                </c:pt>
                <c:pt idx="255">
                  <c:v>15.390687675298393</c:v>
                </c:pt>
                <c:pt idx="256">
                  <c:v>15.512143822304525</c:v>
                </c:pt>
                <c:pt idx="257">
                  <c:v>15.684170019040815</c:v>
                </c:pt>
                <c:pt idx="258">
                  <c:v>15.816160614270416</c:v>
                </c:pt>
                <c:pt idx="259">
                  <c:v>15.689145162342097</c:v>
                </c:pt>
                <c:pt idx="260">
                  <c:v>15.451677606293067</c:v>
                </c:pt>
                <c:pt idx="261">
                  <c:v>15.299715327771608</c:v>
                </c:pt>
                <c:pt idx="262">
                  <c:v>15.134585129945007</c:v>
                </c:pt>
                <c:pt idx="263">
                  <c:v>15.107472676586504</c:v>
                </c:pt>
                <c:pt idx="264">
                  <c:v>15.162136728452776</c:v>
                </c:pt>
                <c:pt idx="265">
                  <c:v>15.224361458828223</c:v>
                </c:pt>
                <c:pt idx="266">
                  <c:v>15.339413593447034</c:v>
                </c:pt>
                <c:pt idx="267">
                  <c:v>15.361703386214128</c:v>
                </c:pt>
                <c:pt idx="268">
                  <c:v>15.293674545126477</c:v>
                </c:pt>
                <c:pt idx="269">
                  <c:v>15.476470658908932</c:v>
                </c:pt>
                <c:pt idx="270">
                  <c:v>15.661851728046861</c:v>
                </c:pt>
                <c:pt idx="271">
                  <c:v>15.858906578605183</c:v>
                </c:pt>
                <c:pt idx="272">
                  <c:v>16.144654832803511</c:v>
                </c:pt>
                <c:pt idx="273">
                  <c:v>16.442812413096199</c:v>
                </c:pt>
                <c:pt idx="274">
                  <c:v>16.601266749483113</c:v>
                </c:pt>
                <c:pt idx="275">
                  <c:v>16.832678950636531</c:v>
                </c:pt>
                <c:pt idx="276">
                  <c:v>17.110515628055154</c:v>
                </c:pt>
                <c:pt idx="277">
                  <c:v>17.403008870519841</c:v>
                </c:pt>
                <c:pt idx="278">
                  <c:v>17.843264943460895</c:v>
                </c:pt>
                <c:pt idx="279">
                  <c:v>18.311028433529909</c:v>
                </c:pt>
                <c:pt idx="280">
                  <c:v>18.44640080559995</c:v>
                </c:pt>
                <c:pt idx="281">
                  <c:v>18.587677692336118</c:v>
                </c:pt>
                <c:pt idx="282">
                  <c:v>18.569674612261675</c:v>
                </c:pt>
                <c:pt idx="283">
                  <c:v>18.520674261805894</c:v>
                </c:pt>
                <c:pt idx="284">
                  <c:v>18.287884269669345</c:v>
                </c:pt>
                <c:pt idx="285">
                  <c:v>17.831314133024179</c:v>
                </c:pt>
                <c:pt idx="286">
                  <c:v>17.364113597039143</c:v>
                </c:pt>
                <c:pt idx="287">
                  <c:v>16.738215230894944</c:v>
                </c:pt>
                <c:pt idx="288">
                  <c:v>15.811694305540868</c:v>
                </c:pt>
                <c:pt idx="289">
                  <c:v>14.729707574231838</c:v>
                </c:pt>
                <c:pt idx="290">
                  <c:v>13.619718565977369</c:v>
                </c:pt>
                <c:pt idx="291">
                  <c:v>12.759680467573478</c:v>
                </c:pt>
                <c:pt idx="292">
                  <c:v>12.054373605409596</c:v>
                </c:pt>
                <c:pt idx="293">
                  <c:v>11.502567693278525</c:v>
                </c:pt>
                <c:pt idx="294">
                  <c:v>11.207086250328738</c:v>
                </c:pt>
                <c:pt idx="295">
                  <c:v>10.87643548678941</c:v>
                </c:pt>
                <c:pt idx="296">
                  <c:v>10.510923838122189</c:v>
                </c:pt>
                <c:pt idx="297">
                  <c:v>10.271558179145845</c:v>
                </c:pt>
                <c:pt idx="298">
                  <c:v>10.131569332965347</c:v>
                </c:pt>
                <c:pt idx="299">
                  <c:v>10.095489638363274</c:v>
                </c:pt>
                <c:pt idx="300">
                  <c:v>10.19810481188259</c:v>
                </c:pt>
                <c:pt idx="301">
                  <c:v>10.159763753481817</c:v>
                </c:pt>
                <c:pt idx="302">
                  <c:v>9.9694762391574088</c:v>
                </c:pt>
                <c:pt idx="303">
                  <c:v>9.8236287253915098</c:v>
                </c:pt>
                <c:pt idx="304">
                  <c:v>9.8202363097815102</c:v>
                </c:pt>
                <c:pt idx="305">
                  <c:v>10.233976084667514</c:v>
                </c:pt>
                <c:pt idx="306">
                  <c:v>10.88411696851912</c:v>
                </c:pt>
                <c:pt idx="307">
                  <c:v>11.595056801043805</c:v>
                </c:pt>
                <c:pt idx="308">
                  <c:v>12.250994654459785</c:v>
                </c:pt>
                <c:pt idx="309">
                  <c:v>12.748215488359877</c:v>
                </c:pt>
                <c:pt idx="310">
                  <c:v>13.254840653082088</c:v>
                </c:pt>
                <c:pt idx="311">
                  <c:v>13.691347144011443</c:v>
                </c:pt>
                <c:pt idx="312">
                  <c:v>14.181181936682476</c:v>
                </c:pt>
                <c:pt idx="313">
                  <c:v>14.752846990906392</c:v>
                </c:pt>
                <c:pt idx="314">
                  <c:v>15.388423266048193</c:v>
                </c:pt>
                <c:pt idx="315">
                  <c:v>15.956865844055574</c:v>
                </c:pt>
                <c:pt idx="316">
                  <c:v>16.453861406773488</c:v>
                </c:pt>
                <c:pt idx="317">
                  <c:v>16.881573767653407</c:v>
                </c:pt>
                <c:pt idx="318">
                  <c:v>17.285541832563585</c:v>
                </c:pt>
                <c:pt idx="319">
                  <c:v>17.741319157571827</c:v>
                </c:pt>
                <c:pt idx="320">
                  <c:v>18.005033168248122</c:v>
                </c:pt>
                <c:pt idx="321">
                  <c:v>18.213008913320042</c:v>
                </c:pt>
                <c:pt idx="322">
                  <c:v>18.354201526711421</c:v>
                </c:pt>
                <c:pt idx="323">
                  <c:v>18.319423679280522</c:v>
                </c:pt>
                <c:pt idx="324">
                  <c:v>18.430927734483145</c:v>
                </c:pt>
                <c:pt idx="325">
                  <c:v>18.647444656861435</c:v>
                </c:pt>
                <c:pt idx="326">
                  <c:v>18.623429166046581</c:v>
                </c:pt>
                <c:pt idx="327">
                  <c:v>18.576761261374568</c:v>
                </c:pt>
                <c:pt idx="328">
                  <c:v>18.616384233616206</c:v>
                </c:pt>
                <c:pt idx="329">
                  <c:v>18.746663497397801</c:v>
                </c:pt>
                <c:pt idx="330">
                  <c:v>19.117765839779363</c:v>
                </c:pt>
                <c:pt idx="331">
                  <c:v>19.647389112754528</c:v>
                </c:pt>
                <c:pt idx="332">
                  <c:v>20.097303355308316</c:v>
                </c:pt>
                <c:pt idx="333">
                  <c:v>20.449983684694207</c:v>
                </c:pt>
                <c:pt idx="334">
                  <c:v>20.802463821144933</c:v>
                </c:pt>
                <c:pt idx="335">
                  <c:v>21.226803609369153</c:v>
                </c:pt>
                <c:pt idx="336">
                  <c:v>21.775976052998619</c:v>
                </c:pt>
                <c:pt idx="337">
                  <c:v>22.455539571243605</c:v>
                </c:pt>
                <c:pt idx="338">
                  <c:v>23.182395061645046</c:v>
                </c:pt>
                <c:pt idx="339">
                  <c:v>23.783451685787952</c:v>
                </c:pt>
                <c:pt idx="340">
                  <c:v>24.444300504561927</c:v>
                </c:pt>
                <c:pt idx="341">
                  <c:v>24.988842319966086</c:v>
                </c:pt>
                <c:pt idx="342">
                  <c:v>25.349677406753703</c:v>
                </c:pt>
                <c:pt idx="343">
                  <c:v>25.635793354402249</c:v>
                </c:pt>
                <c:pt idx="344">
                  <c:v>25.876057421125807</c:v>
                </c:pt>
                <c:pt idx="345">
                  <c:v>26.079402562415073</c:v>
                </c:pt>
                <c:pt idx="346">
                  <c:v>26.18257452382975</c:v>
                </c:pt>
                <c:pt idx="347">
                  <c:v>26.26078496685728</c:v>
                </c:pt>
                <c:pt idx="348">
                  <c:v>26.310152112346607</c:v>
                </c:pt>
                <c:pt idx="349">
                  <c:v>26.363258976725763</c:v>
                </c:pt>
                <c:pt idx="350">
                  <c:v>26.397267142341143</c:v>
                </c:pt>
                <c:pt idx="351">
                  <c:v>26.421591966425961</c:v>
                </c:pt>
                <c:pt idx="352">
                  <c:v>26.407853371285913</c:v>
                </c:pt>
                <c:pt idx="353">
                  <c:v>26.370315761546511</c:v>
                </c:pt>
                <c:pt idx="354">
                  <c:v>26.321060579678377</c:v>
                </c:pt>
                <c:pt idx="355">
                  <c:v>26.293084736950942</c:v>
                </c:pt>
                <c:pt idx="356">
                  <c:v>26.28207753449588</c:v>
                </c:pt>
                <c:pt idx="357">
                  <c:v>26.236894299936356</c:v>
                </c:pt>
                <c:pt idx="358">
                  <c:v>26.21593100502033</c:v>
                </c:pt>
                <c:pt idx="359">
                  <c:v>26.213195876424461</c:v>
                </c:pt>
                <c:pt idx="360">
                  <c:v>26.214581842279255</c:v>
                </c:pt>
                <c:pt idx="361">
                  <c:v>26.217845952392192</c:v>
                </c:pt>
                <c:pt idx="362">
                  <c:v>26.224394330911487</c:v>
                </c:pt>
                <c:pt idx="363">
                  <c:v>26.227687241325128</c:v>
                </c:pt>
                <c:pt idx="364">
                  <c:v>26.222504687605731</c:v>
                </c:pt>
              </c:numCache>
            </c:numRef>
          </c:yVal>
          <c:smooth val="1"/>
          <c:extLst>
            <c:ext xmlns:c16="http://schemas.microsoft.com/office/drawing/2014/chart" uri="{C3380CC4-5D6E-409C-BE32-E72D297353CC}">
              <c16:uniqueId val="{00000000-4126-4455-82F1-9400FF1B08BD}"/>
            </c:ext>
          </c:extLst>
        </c:ser>
        <c:dLbls>
          <c:showLegendKey val="0"/>
          <c:showVal val="0"/>
          <c:showCatName val="0"/>
          <c:showSerName val="0"/>
          <c:showPercent val="0"/>
          <c:showBubbleSize val="0"/>
        </c:dLbls>
        <c:axId val="947931839"/>
        <c:axId val="1"/>
      </c:scatterChart>
      <c:valAx>
        <c:axId val="947931839"/>
        <c:scaling>
          <c:orientation val="minMax"/>
          <c:max val="365"/>
          <c:min val="0"/>
        </c:scaling>
        <c:delete val="0"/>
        <c:axPos val="b"/>
        <c:title>
          <c:tx>
            <c:rich>
              <a:bodyPr/>
              <a:lstStyle/>
              <a:p>
                <a:pPr>
                  <a:defRPr sz="1400" b="1" i="0" u="none" strike="noStrike" baseline="0">
                    <a:solidFill>
                      <a:srgbClr val="000000"/>
                    </a:solidFill>
                    <a:latin typeface="Arial"/>
                    <a:ea typeface="Arial"/>
                    <a:cs typeface="Arial"/>
                  </a:defRPr>
                </a:pPr>
                <a:r>
                  <a:rPr lang="en-CA"/>
                  <a:t>Month</a:t>
                </a:r>
              </a:p>
            </c:rich>
          </c:tx>
          <c:overlay val="0"/>
        </c:title>
        <c:numFmt formatCode="mmm" sourceLinked="0"/>
        <c:majorTickMark val="out"/>
        <c:minorTickMark val="none"/>
        <c:tickLblPos val="nextTo"/>
        <c:txPr>
          <a:bodyPr rot="0" vert="horz"/>
          <a:lstStyle/>
          <a:p>
            <a:pPr>
              <a:defRPr sz="1400" b="1" i="0" u="none" strike="noStrike" baseline="0">
                <a:solidFill>
                  <a:srgbClr val="000000"/>
                </a:solidFill>
                <a:latin typeface="Arial"/>
                <a:ea typeface="Arial"/>
                <a:cs typeface="Arial"/>
              </a:defRPr>
            </a:pPr>
            <a:endParaRPr lang="en-US"/>
          </a:p>
        </c:txPr>
        <c:crossAx val="1"/>
        <c:crosses val="autoZero"/>
        <c:crossBetween val="midCat"/>
        <c:majorUnit val="32"/>
      </c:valAx>
      <c:valAx>
        <c:axId val="1"/>
        <c:scaling>
          <c:orientation val="minMax"/>
          <c:max val="120"/>
        </c:scaling>
        <c:delete val="0"/>
        <c:axPos val="l"/>
        <c:majorGridlines/>
        <c:title>
          <c:tx>
            <c:rich>
              <a:bodyPr/>
              <a:lstStyle/>
              <a:p>
                <a:pPr>
                  <a:defRPr sz="1400" b="1" i="0" u="none" strike="noStrike" baseline="0">
                    <a:solidFill>
                      <a:srgbClr val="000000"/>
                    </a:solidFill>
                    <a:latin typeface="Arial"/>
                    <a:ea typeface="Arial"/>
                    <a:cs typeface="Arial"/>
                  </a:defRPr>
                </a:pPr>
                <a:r>
                  <a:rPr lang="en-CA"/>
                  <a:t>Flow (cms)</a:t>
                </a:r>
              </a:p>
            </c:rich>
          </c:tx>
          <c:overlay val="0"/>
        </c:title>
        <c:numFmt formatCode="0" sourceLinked="0"/>
        <c:majorTickMark val="out"/>
        <c:minorTickMark val="none"/>
        <c:tickLblPos val="nextTo"/>
        <c:txPr>
          <a:bodyPr rot="0" vert="horz"/>
          <a:lstStyle/>
          <a:p>
            <a:pPr>
              <a:defRPr sz="1400" b="1" i="0" u="none" strike="noStrike" baseline="0">
                <a:solidFill>
                  <a:srgbClr val="000000"/>
                </a:solidFill>
                <a:latin typeface="Arial" panose="020B0604020202020204" pitchFamily="34" charset="0"/>
                <a:ea typeface="Calibri"/>
                <a:cs typeface="Arial" panose="020B0604020202020204" pitchFamily="34" charset="0"/>
              </a:defRPr>
            </a:pPr>
            <a:endParaRPr lang="en-US"/>
          </a:p>
        </c:txPr>
        <c:crossAx val="947931839"/>
        <c:crosses val="autoZero"/>
        <c:crossBetween val="midCat"/>
      </c:valAx>
    </c:plotArea>
    <c:legend>
      <c:legendPos val="r"/>
      <c:layout>
        <c:manualLayout>
          <c:xMode val="edge"/>
          <c:yMode val="edge"/>
          <c:x val="0.49057000791412853"/>
          <c:y val="0.1245941864463494"/>
          <c:w val="0.39202957473663191"/>
          <c:h val="0.13128870522739666"/>
        </c:manualLayout>
      </c:layout>
      <c:overlay val="0"/>
      <c:txPr>
        <a:bodyPr/>
        <a:lstStyle/>
        <a:p>
          <a:pPr>
            <a:defRPr sz="1400" b="0" i="0" u="none" strike="noStrike" baseline="0">
              <a:solidFill>
                <a:srgbClr val="000000"/>
              </a:solidFill>
              <a:latin typeface="Arial" panose="020B0604020202020204" pitchFamily="34" charset="0"/>
              <a:ea typeface="Calibri"/>
              <a:cs typeface="Arial" panose="020B0604020202020204" pitchFamily="34" charset="0"/>
            </a:defRPr>
          </a:pPr>
          <a:endParaRPr lang="en-US"/>
        </a:p>
      </c:txPr>
    </c:legend>
    <c:plotVisOnly val="1"/>
    <c:dispBlanksAs val="gap"/>
    <c:showDLblsOverMax val="0"/>
  </c:chart>
  <c:txPr>
    <a:bodyPr/>
    <a:lstStyle/>
    <a:p>
      <a:pPr>
        <a:defRPr sz="1000" b="0" i="0" u="none" strike="noStrike" baseline="0">
          <a:solidFill>
            <a:srgbClr val="000000"/>
          </a:solidFill>
          <a:latin typeface="Calibri"/>
          <a:ea typeface="Calibri"/>
          <a:cs typeface="Calibri"/>
        </a:defRPr>
      </a:pPr>
      <a:endParaRPr lang="en-US"/>
    </a:p>
  </c:txPr>
  <c:externalData r:id="rId1">
    <c:autoUpdate val="0"/>
  </c:externalData>
  <c:userShapes r:id="rId2"/>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2241253697795386E-2"/>
          <c:y val="0.12168261119709838"/>
          <c:w val="0.85959869163243552"/>
          <c:h val="0.78466681959982432"/>
        </c:manualLayout>
      </c:layout>
      <c:scatterChart>
        <c:scatterStyle val="smoothMarker"/>
        <c:varyColors val="0"/>
        <c:ser>
          <c:idx val="0"/>
          <c:order val="0"/>
          <c:tx>
            <c:v>Base Case 1972 - 2000</c:v>
          </c:tx>
          <c:spPr>
            <a:ln w="25400">
              <a:solidFill>
                <a:schemeClr val="tx1"/>
              </a:solidFill>
            </a:ln>
          </c:spPr>
          <c:marker>
            <c:symbol val="none"/>
          </c:marker>
          <c:xVal>
            <c:numRef>
              <c:f>AppletonBC!$A$3:$A$367</c:f>
              <c:numCache>
                <c:formatCode>General</c:formatCode>
                <c:ptCount val="365"/>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pt idx="300">
                  <c:v>301</c:v>
                </c:pt>
                <c:pt idx="301">
                  <c:v>302</c:v>
                </c:pt>
                <c:pt idx="302">
                  <c:v>303</c:v>
                </c:pt>
                <c:pt idx="303">
                  <c:v>304</c:v>
                </c:pt>
                <c:pt idx="304">
                  <c:v>305</c:v>
                </c:pt>
                <c:pt idx="305">
                  <c:v>306</c:v>
                </c:pt>
                <c:pt idx="306">
                  <c:v>307</c:v>
                </c:pt>
                <c:pt idx="307">
                  <c:v>308</c:v>
                </c:pt>
                <c:pt idx="308">
                  <c:v>309</c:v>
                </c:pt>
                <c:pt idx="309">
                  <c:v>310</c:v>
                </c:pt>
                <c:pt idx="310">
                  <c:v>311</c:v>
                </c:pt>
                <c:pt idx="311">
                  <c:v>312</c:v>
                </c:pt>
                <c:pt idx="312">
                  <c:v>313</c:v>
                </c:pt>
                <c:pt idx="313">
                  <c:v>314</c:v>
                </c:pt>
                <c:pt idx="314">
                  <c:v>315</c:v>
                </c:pt>
                <c:pt idx="315">
                  <c:v>316</c:v>
                </c:pt>
                <c:pt idx="316">
                  <c:v>317</c:v>
                </c:pt>
                <c:pt idx="317">
                  <c:v>318</c:v>
                </c:pt>
                <c:pt idx="318">
                  <c:v>319</c:v>
                </c:pt>
                <c:pt idx="319">
                  <c:v>320</c:v>
                </c:pt>
                <c:pt idx="320">
                  <c:v>321</c:v>
                </c:pt>
                <c:pt idx="321">
                  <c:v>322</c:v>
                </c:pt>
                <c:pt idx="322">
                  <c:v>323</c:v>
                </c:pt>
                <c:pt idx="323">
                  <c:v>324</c:v>
                </c:pt>
                <c:pt idx="324">
                  <c:v>325</c:v>
                </c:pt>
                <c:pt idx="325">
                  <c:v>326</c:v>
                </c:pt>
                <c:pt idx="326">
                  <c:v>327</c:v>
                </c:pt>
                <c:pt idx="327">
                  <c:v>328</c:v>
                </c:pt>
                <c:pt idx="328">
                  <c:v>329</c:v>
                </c:pt>
                <c:pt idx="329">
                  <c:v>330</c:v>
                </c:pt>
                <c:pt idx="330">
                  <c:v>331</c:v>
                </c:pt>
                <c:pt idx="331">
                  <c:v>332</c:v>
                </c:pt>
                <c:pt idx="332">
                  <c:v>333</c:v>
                </c:pt>
                <c:pt idx="333">
                  <c:v>334</c:v>
                </c:pt>
                <c:pt idx="334">
                  <c:v>335</c:v>
                </c:pt>
                <c:pt idx="335">
                  <c:v>336</c:v>
                </c:pt>
                <c:pt idx="336">
                  <c:v>337</c:v>
                </c:pt>
                <c:pt idx="337">
                  <c:v>338</c:v>
                </c:pt>
                <c:pt idx="338">
                  <c:v>339</c:v>
                </c:pt>
                <c:pt idx="339">
                  <c:v>340</c:v>
                </c:pt>
                <c:pt idx="340">
                  <c:v>341</c:v>
                </c:pt>
                <c:pt idx="341">
                  <c:v>342</c:v>
                </c:pt>
                <c:pt idx="342">
                  <c:v>343</c:v>
                </c:pt>
                <c:pt idx="343">
                  <c:v>344</c:v>
                </c:pt>
                <c:pt idx="344">
                  <c:v>345</c:v>
                </c:pt>
                <c:pt idx="345">
                  <c:v>346</c:v>
                </c:pt>
                <c:pt idx="346">
                  <c:v>347</c:v>
                </c:pt>
                <c:pt idx="347">
                  <c:v>348</c:v>
                </c:pt>
                <c:pt idx="348">
                  <c:v>349</c:v>
                </c:pt>
                <c:pt idx="349">
                  <c:v>350</c:v>
                </c:pt>
                <c:pt idx="350">
                  <c:v>351</c:v>
                </c:pt>
                <c:pt idx="351">
                  <c:v>352</c:v>
                </c:pt>
                <c:pt idx="352">
                  <c:v>353</c:v>
                </c:pt>
                <c:pt idx="353">
                  <c:v>354</c:v>
                </c:pt>
                <c:pt idx="354">
                  <c:v>355</c:v>
                </c:pt>
                <c:pt idx="355">
                  <c:v>356</c:v>
                </c:pt>
                <c:pt idx="356">
                  <c:v>357</c:v>
                </c:pt>
                <c:pt idx="357">
                  <c:v>358</c:v>
                </c:pt>
                <c:pt idx="358">
                  <c:v>359</c:v>
                </c:pt>
                <c:pt idx="359">
                  <c:v>360</c:v>
                </c:pt>
                <c:pt idx="360">
                  <c:v>361</c:v>
                </c:pt>
                <c:pt idx="361">
                  <c:v>362</c:v>
                </c:pt>
                <c:pt idx="362">
                  <c:v>363</c:v>
                </c:pt>
                <c:pt idx="363">
                  <c:v>364</c:v>
                </c:pt>
                <c:pt idx="364">
                  <c:v>365</c:v>
                </c:pt>
              </c:numCache>
            </c:numRef>
          </c:xVal>
          <c:yVal>
            <c:numRef>
              <c:f>AppletonBC!$AE$3:$AE$367</c:f>
              <c:numCache>
                <c:formatCode>0.00</c:formatCode>
                <c:ptCount val="365"/>
                <c:pt idx="0">
                  <c:v>26.568272656310317</c:v>
                </c:pt>
                <c:pt idx="1">
                  <c:v>26.593246641515762</c:v>
                </c:pt>
                <c:pt idx="2">
                  <c:v>26.62132761653244</c:v>
                </c:pt>
                <c:pt idx="3">
                  <c:v>26.634863897817834</c:v>
                </c:pt>
                <c:pt idx="4">
                  <c:v>26.617081612859327</c:v>
                </c:pt>
                <c:pt idx="5">
                  <c:v>26.556688733162737</c:v>
                </c:pt>
                <c:pt idx="6">
                  <c:v>26.445671650379179</c:v>
                </c:pt>
                <c:pt idx="7">
                  <c:v>26.276237678614446</c:v>
                </c:pt>
                <c:pt idx="8">
                  <c:v>26.050684093018059</c:v>
                </c:pt>
                <c:pt idx="9">
                  <c:v>25.779746104626849</c:v>
                </c:pt>
                <c:pt idx="10">
                  <c:v>25.479230912158307</c:v>
                </c:pt>
                <c:pt idx="11">
                  <c:v>25.163927209217686</c:v>
                </c:pt>
                <c:pt idx="12">
                  <c:v>24.866037502950959</c:v>
                </c:pt>
                <c:pt idx="13">
                  <c:v>24.651795606487795</c:v>
                </c:pt>
                <c:pt idx="14">
                  <c:v>24.593618800119874</c:v>
                </c:pt>
                <c:pt idx="15">
                  <c:v>24.651479693474727</c:v>
                </c:pt>
                <c:pt idx="16">
                  <c:v>24.730613674842697</c:v>
                </c:pt>
                <c:pt idx="17">
                  <c:v>24.891268505314869</c:v>
                </c:pt>
                <c:pt idx="18">
                  <c:v>25.204782556519561</c:v>
                </c:pt>
                <c:pt idx="19">
                  <c:v>25.775287695794265</c:v>
                </c:pt>
                <c:pt idx="20">
                  <c:v>26.557146290280279</c:v>
                </c:pt>
                <c:pt idx="21">
                  <c:v>27.61272836387052</c:v>
                </c:pt>
                <c:pt idx="22">
                  <c:v>28.929430145170326</c:v>
                </c:pt>
                <c:pt idx="23">
                  <c:v>30.393800012550521</c:v>
                </c:pt>
                <c:pt idx="24">
                  <c:v>31.887800588543708</c:v>
                </c:pt>
                <c:pt idx="25">
                  <c:v>33.342066882836896</c:v>
                </c:pt>
                <c:pt idx="26">
                  <c:v>34.689387497857062</c:v>
                </c:pt>
                <c:pt idx="27">
                  <c:v>35.837556492187048</c:v>
                </c:pt>
                <c:pt idx="28">
                  <c:v>36.790792459021702</c:v>
                </c:pt>
                <c:pt idx="29">
                  <c:v>37.576246488757455</c:v>
                </c:pt>
                <c:pt idx="30">
                  <c:v>38.203062139450743</c:v>
                </c:pt>
                <c:pt idx="31">
                  <c:v>38.656918421219729</c:v>
                </c:pt>
                <c:pt idx="32">
                  <c:v>38.913005236052854</c:v>
                </c:pt>
                <c:pt idx="33">
                  <c:v>39.036010765724917</c:v>
                </c:pt>
                <c:pt idx="34">
                  <c:v>39.058011759470176</c:v>
                </c:pt>
                <c:pt idx="35">
                  <c:v>38.985704536002466</c:v>
                </c:pt>
                <c:pt idx="36">
                  <c:v>38.846845326705939</c:v>
                </c:pt>
                <c:pt idx="37">
                  <c:v>38.675399526883524</c:v>
                </c:pt>
                <c:pt idx="38">
                  <c:v>38.464353317893156</c:v>
                </c:pt>
                <c:pt idx="39">
                  <c:v>38.244155635255716</c:v>
                </c:pt>
                <c:pt idx="40">
                  <c:v>38.022522415315414</c:v>
                </c:pt>
                <c:pt idx="41">
                  <c:v>37.796297903627696</c:v>
                </c:pt>
                <c:pt idx="42">
                  <c:v>37.589457661798264</c:v>
                </c:pt>
                <c:pt idx="43">
                  <c:v>37.442683467427088</c:v>
                </c:pt>
                <c:pt idx="44">
                  <c:v>37.329133138415962</c:v>
                </c:pt>
                <c:pt idx="45">
                  <c:v>37.228334018539151</c:v>
                </c:pt>
                <c:pt idx="46">
                  <c:v>37.162397498271858</c:v>
                </c:pt>
                <c:pt idx="47">
                  <c:v>37.132509824939831</c:v>
                </c:pt>
                <c:pt idx="48">
                  <c:v>37.193893677943208</c:v>
                </c:pt>
                <c:pt idx="49">
                  <c:v>37.45172888071577</c:v>
                </c:pt>
                <c:pt idx="50">
                  <c:v>37.960272202549369</c:v>
                </c:pt>
                <c:pt idx="51">
                  <c:v>38.623396874683955</c:v>
                </c:pt>
                <c:pt idx="52">
                  <c:v>39.35761922237684</c:v>
                </c:pt>
                <c:pt idx="53">
                  <c:v>40.258136901760125</c:v>
                </c:pt>
                <c:pt idx="54">
                  <c:v>41.484388790761393</c:v>
                </c:pt>
                <c:pt idx="55">
                  <c:v>42.93458933385849</c:v>
                </c:pt>
                <c:pt idx="56">
                  <c:v>44.118317645229233</c:v>
                </c:pt>
                <c:pt idx="57">
                  <c:v>45.084566869724163</c:v>
                </c:pt>
                <c:pt idx="58">
                  <c:v>45.86623225004719</c:v>
                </c:pt>
                <c:pt idx="59">
                  <c:v>46.534406934421511</c:v>
                </c:pt>
                <c:pt idx="60">
                  <c:v>47.001667572264971</c:v>
                </c:pt>
                <c:pt idx="61">
                  <c:v>46.90818179726049</c:v>
                </c:pt>
                <c:pt idx="62">
                  <c:v>46.57457559266242</c:v>
                </c:pt>
                <c:pt idx="63">
                  <c:v>46.025240408562546</c:v>
                </c:pt>
                <c:pt idx="64">
                  <c:v>45.292863745919995</c:v>
                </c:pt>
                <c:pt idx="65">
                  <c:v>44.867822052645913</c:v>
                </c:pt>
                <c:pt idx="66">
                  <c:v>44.654946477397573</c:v>
                </c:pt>
                <c:pt idx="67">
                  <c:v>44.753564145587319</c:v>
                </c:pt>
                <c:pt idx="68">
                  <c:v>45.026960360936805</c:v>
                </c:pt>
                <c:pt idx="69">
                  <c:v>45.801056920488392</c:v>
                </c:pt>
                <c:pt idx="70">
                  <c:v>46.378064754316576</c:v>
                </c:pt>
                <c:pt idx="71">
                  <c:v>46.826571180222722</c:v>
                </c:pt>
                <c:pt idx="72">
                  <c:v>47.434918134060325</c:v>
                </c:pt>
                <c:pt idx="73">
                  <c:v>48.015279024874545</c:v>
                </c:pt>
                <c:pt idx="74">
                  <c:v>48.821802448770356</c:v>
                </c:pt>
                <c:pt idx="75">
                  <c:v>49.66161384785817</c:v>
                </c:pt>
                <c:pt idx="76">
                  <c:v>50.316651523267083</c:v>
                </c:pt>
                <c:pt idx="77">
                  <c:v>50.735935852611817</c:v>
                </c:pt>
                <c:pt idx="78">
                  <c:v>51.487423996307811</c:v>
                </c:pt>
                <c:pt idx="79">
                  <c:v>52.314584012298248</c:v>
                </c:pt>
                <c:pt idx="80">
                  <c:v>52.684273389678779</c:v>
                </c:pt>
                <c:pt idx="81">
                  <c:v>52.853197990420064</c:v>
                </c:pt>
                <c:pt idx="82">
                  <c:v>53.010906777659741</c:v>
                </c:pt>
                <c:pt idx="83">
                  <c:v>53.398013564621444</c:v>
                </c:pt>
                <c:pt idx="84">
                  <c:v>53.955110041758232</c:v>
                </c:pt>
                <c:pt idx="85">
                  <c:v>54.403117107296488</c:v>
                </c:pt>
                <c:pt idx="86">
                  <c:v>54.773968928189937</c:v>
                </c:pt>
                <c:pt idx="87">
                  <c:v>55.102337882831435</c:v>
                </c:pt>
                <c:pt idx="88">
                  <c:v>55.731565686278877</c:v>
                </c:pt>
                <c:pt idx="89">
                  <c:v>56.864584881582338</c:v>
                </c:pt>
                <c:pt idx="90">
                  <c:v>58.487479109468133</c:v>
                </c:pt>
                <c:pt idx="91">
                  <c:v>60.570115358855269</c:v>
                </c:pt>
                <c:pt idx="92">
                  <c:v>63.2602535153354</c:v>
                </c:pt>
                <c:pt idx="93">
                  <c:v>66.476414485809286</c:v>
                </c:pt>
                <c:pt idx="94">
                  <c:v>69.984408819518904</c:v>
                </c:pt>
                <c:pt idx="95">
                  <c:v>73.002249385154173</c:v>
                </c:pt>
                <c:pt idx="96">
                  <c:v>75.393907055040387</c:v>
                </c:pt>
                <c:pt idx="97">
                  <c:v>77.242014971509946</c:v>
                </c:pt>
                <c:pt idx="98">
                  <c:v>78.565167864893695</c:v>
                </c:pt>
                <c:pt idx="99">
                  <c:v>79.436391371369652</c:v>
                </c:pt>
                <c:pt idx="100">
                  <c:v>79.982512310608513</c:v>
                </c:pt>
                <c:pt idx="101">
                  <c:v>80.002124919710354</c:v>
                </c:pt>
                <c:pt idx="102">
                  <c:v>79.816657480122586</c:v>
                </c:pt>
                <c:pt idx="103">
                  <c:v>79.594792676852634</c:v>
                </c:pt>
                <c:pt idx="104">
                  <c:v>79.087918774636904</c:v>
                </c:pt>
                <c:pt idx="105">
                  <c:v>78.825859136724802</c:v>
                </c:pt>
                <c:pt idx="106">
                  <c:v>78.249000056311488</c:v>
                </c:pt>
                <c:pt idx="107">
                  <c:v>77.558665138114605</c:v>
                </c:pt>
                <c:pt idx="108">
                  <c:v>76.734545684847973</c:v>
                </c:pt>
                <c:pt idx="109">
                  <c:v>75.776695030850846</c:v>
                </c:pt>
                <c:pt idx="110">
                  <c:v>75.055957115445395</c:v>
                </c:pt>
                <c:pt idx="111">
                  <c:v>74.351224313613983</c:v>
                </c:pt>
                <c:pt idx="112">
                  <c:v>73.664002539318375</c:v>
                </c:pt>
                <c:pt idx="113">
                  <c:v>72.89591694293884</c:v>
                </c:pt>
                <c:pt idx="114">
                  <c:v>72.21866057238195</c:v>
                </c:pt>
                <c:pt idx="115">
                  <c:v>71.55892283806746</c:v>
                </c:pt>
                <c:pt idx="116">
                  <c:v>70.684900235209781</c:v>
                </c:pt>
                <c:pt idx="117">
                  <c:v>69.757369318923267</c:v>
                </c:pt>
                <c:pt idx="118">
                  <c:v>68.624118376459521</c:v>
                </c:pt>
                <c:pt idx="119">
                  <c:v>67.024520957792717</c:v>
                </c:pt>
                <c:pt idx="120">
                  <c:v>65.241486254465755</c:v>
                </c:pt>
                <c:pt idx="121">
                  <c:v>63.168505079990709</c:v>
                </c:pt>
                <c:pt idx="122">
                  <c:v>60.67023252977414</c:v>
                </c:pt>
                <c:pt idx="123">
                  <c:v>58.125304524997532</c:v>
                </c:pt>
                <c:pt idx="124">
                  <c:v>55.594679010798352</c:v>
                </c:pt>
                <c:pt idx="125">
                  <c:v>53.39926931994961</c:v>
                </c:pt>
                <c:pt idx="126">
                  <c:v>51.448452725117988</c:v>
                </c:pt>
                <c:pt idx="127">
                  <c:v>49.899830912654757</c:v>
                </c:pt>
                <c:pt idx="128">
                  <c:v>48.596801094650644</c:v>
                </c:pt>
                <c:pt idx="129">
                  <c:v>47.438188577138419</c:v>
                </c:pt>
                <c:pt idx="130">
                  <c:v>46.80005675649803</c:v>
                </c:pt>
                <c:pt idx="131">
                  <c:v>46.546069061347502</c:v>
                </c:pt>
                <c:pt idx="132">
                  <c:v>46.461838707712644</c:v>
                </c:pt>
                <c:pt idx="133">
                  <c:v>46.715794241184703</c:v>
                </c:pt>
                <c:pt idx="134">
                  <c:v>47.098486039398779</c:v>
                </c:pt>
                <c:pt idx="135">
                  <c:v>47.530248426391012</c:v>
                </c:pt>
                <c:pt idx="136">
                  <c:v>47.842050646253838</c:v>
                </c:pt>
                <c:pt idx="137">
                  <c:v>48.000648192164583</c:v>
                </c:pt>
                <c:pt idx="138">
                  <c:v>47.973002887097266</c:v>
                </c:pt>
                <c:pt idx="139">
                  <c:v>48.029797514036495</c:v>
                </c:pt>
                <c:pt idx="140">
                  <c:v>48.154684735876252</c:v>
                </c:pt>
                <c:pt idx="141">
                  <c:v>47.906433469510006</c:v>
                </c:pt>
                <c:pt idx="142">
                  <c:v>47.542148404185987</c:v>
                </c:pt>
                <c:pt idx="143">
                  <c:v>46.819654149464903</c:v>
                </c:pt>
                <c:pt idx="144">
                  <c:v>45.882395422534366</c:v>
                </c:pt>
                <c:pt idx="145">
                  <c:v>44.719866092737171</c:v>
                </c:pt>
                <c:pt idx="146">
                  <c:v>43.72742531518864</c:v>
                </c:pt>
                <c:pt idx="147">
                  <c:v>42.511934606702638</c:v>
                </c:pt>
                <c:pt idx="148">
                  <c:v>41.395838318579301</c:v>
                </c:pt>
                <c:pt idx="149">
                  <c:v>40.675726586360796</c:v>
                </c:pt>
                <c:pt idx="150">
                  <c:v>39.616743893785433</c:v>
                </c:pt>
                <c:pt idx="151">
                  <c:v>39.22503380208196</c:v>
                </c:pt>
                <c:pt idx="152">
                  <c:v>38.483215139595409</c:v>
                </c:pt>
                <c:pt idx="153">
                  <c:v>37.239553285230798</c:v>
                </c:pt>
                <c:pt idx="154">
                  <c:v>35.773550562446552</c:v>
                </c:pt>
                <c:pt idx="155">
                  <c:v>34.135998835274783</c:v>
                </c:pt>
                <c:pt idx="156">
                  <c:v>32.692626309350288</c:v>
                </c:pt>
                <c:pt idx="157">
                  <c:v>31.545122924244932</c:v>
                </c:pt>
                <c:pt idx="158">
                  <c:v>30.354137093965264</c:v>
                </c:pt>
                <c:pt idx="159">
                  <c:v>29.212311102948902</c:v>
                </c:pt>
                <c:pt idx="160">
                  <c:v>28.174629762390509</c:v>
                </c:pt>
                <c:pt idx="161">
                  <c:v>27.236726838297677</c:v>
                </c:pt>
                <c:pt idx="162">
                  <c:v>26.358205875289844</c:v>
                </c:pt>
                <c:pt idx="163">
                  <c:v>25.615983308704337</c:v>
                </c:pt>
                <c:pt idx="164">
                  <c:v>24.880211557462822</c:v>
                </c:pt>
                <c:pt idx="165">
                  <c:v>24.14656619539592</c:v>
                </c:pt>
                <c:pt idx="166">
                  <c:v>23.605140188924658</c:v>
                </c:pt>
                <c:pt idx="167">
                  <c:v>23.185097028274051</c:v>
                </c:pt>
                <c:pt idx="168">
                  <c:v>22.700459030469219</c:v>
                </c:pt>
                <c:pt idx="169">
                  <c:v>22.278228540680903</c:v>
                </c:pt>
                <c:pt idx="170">
                  <c:v>21.884013565479925</c:v>
                </c:pt>
                <c:pt idx="171">
                  <c:v>21.813797477799071</c:v>
                </c:pt>
                <c:pt idx="172">
                  <c:v>22.014680751530097</c:v>
                </c:pt>
                <c:pt idx="173">
                  <c:v>22.314598287013503</c:v>
                </c:pt>
                <c:pt idx="174">
                  <c:v>22.2823089708818</c:v>
                </c:pt>
                <c:pt idx="175">
                  <c:v>22.099601222313211</c:v>
                </c:pt>
                <c:pt idx="176">
                  <c:v>22.146108543691405</c:v>
                </c:pt>
                <c:pt idx="177">
                  <c:v>22.166521337311565</c:v>
                </c:pt>
                <c:pt idx="178">
                  <c:v>22.262164516915615</c:v>
                </c:pt>
                <c:pt idx="179">
                  <c:v>22.361670108595003</c:v>
                </c:pt>
                <c:pt idx="180">
                  <c:v>22.295008021641863</c:v>
                </c:pt>
                <c:pt idx="181">
                  <c:v>22.34106140948002</c:v>
                </c:pt>
                <c:pt idx="182">
                  <c:v>22.071534234995106</c:v>
                </c:pt>
                <c:pt idx="183">
                  <c:v>21.593026419130865</c:v>
                </c:pt>
                <c:pt idx="184">
                  <c:v>21.084732178190897</c:v>
                </c:pt>
                <c:pt idx="185">
                  <c:v>20.48886915439406</c:v>
                </c:pt>
                <c:pt idx="186">
                  <c:v>19.760402189808126</c:v>
                </c:pt>
                <c:pt idx="187">
                  <c:v>19.031510711099301</c:v>
                </c:pt>
                <c:pt idx="188">
                  <c:v>18.387708402932869</c:v>
                </c:pt>
                <c:pt idx="189">
                  <c:v>17.939748311298537</c:v>
                </c:pt>
                <c:pt idx="190">
                  <c:v>17.815045410065824</c:v>
                </c:pt>
                <c:pt idx="191">
                  <c:v>17.690796625176528</c:v>
                </c:pt>
                <c:pt idx="192">
                  <c:v>17.674751047899704</c:v>
                </c:pt>
                <c:pt idx="193">
                  <c:v>17.736254686513135</c:v>
                </c:pt>
                <c:pt idx="194">
                  <c:v>17.927526444942153</c:v>
                </c:pt>
                <c:pt idx="195">
                  <c:v>18.344800387562092</c:v>
                </c:pt>
                <c:pt idx="196">
                  <c:v>18.562938268774268</c:v>
                </c:pt>
                <c:pt idx="197">
                  <c:v>18.701305693092824</c:v>
                </c:pt>
                <c:pt idx="198">
                  <c:v>18.870384121995297</c:v>
                </c:pt>
                <c:pt idx="199">
                  <c:v>19.037618163709983</c:v>
                </c:pt>
                <c:pt idx="200">
                  <c:v>18.984105357583953</c:v>
                </c:pt>
                <c:pt idx="201">
                  <c:v>18.916193399560182</c:v>
                </c:pt>
                <c:pt idx="202">
                  <c:v>18.871006482119057</c:v>
                </c:pt>
                <c:pt idx="203">
                  <c:v>18.872767913047234</c:v>
                </c:pt>
                <c:pt idx="204">
                  <c:v>18.981096271637732</c:v>
                </c:pt>
                <c:pt idx="205">
                  <c:v>19.068479061451349</c:v>
                </c:pt>
                <c:pt idx="206">
                  <c:v>19.192164802593208</c:v>
                </c:pt>
                <c:pt idx="207">
                  <c:v>19.281721114205244</c:v>
                </c:pt>
                <c:pt idx="208">
                  <c:v>19.428416986388125</c:v>
                </c:pt>
                <c:pt idx="209">
                  <c:v>19.553139730546029</c:v>
                </c:pt>
                <c:pt idx="210">
                  <c:v>19.689518234594946</c:v>
                </c:pt>
                <c:pt idx="211">
                  <c:v>19.774375551121611</c:v>
                </c:pt>
                <c:pt idx="212">
                  <c:v>19.745154948125695</c:v>
                </c:pt>
                <c:pt idx="213">
                  <c:v>19.827114510027442</c:v>
                </c:pt>
                <c:pt idx="214">
                  <c:v>20.067185075051203</c:v>
                </c:pt>
                <c:pt idx="215">
                  <c:v>20.077654765128695</c:v>
                </c:pt>
                <c:pt idx="216">
                  <c:v>19.900300319993452</c:v>
                </c:pt>
                <c:pt idx="217">
                  <c:v>19.691599770948692</c:v>
                </c:pt>
                <c:pt idx="218">
                  <c:v>19.311545124193756</c:v>
                </c:pt>
                <c:pt idx="219">
                  <c:v>18.881929343893464</c:v>
                </c:pt>
                <c:pt idx="220">
                  <c:v>18.620386001125503</c:v>
                </c:pt>
                <c:pt idx="221">
                  <c:v>18.521090262478168</c:v>
                </c:pt>
                <c:pt idx="222">
                  <c:v>18.249734724542641</c:v>
                </c:pt>
                <c:pt idx="223">
                  <c:v>17.808273720554403</c:v>
                </c:pt>
                <c:pt idx="224">
                  <c:v>17.413611361219004</c:v>
                </c:pt>
                <c:pt idx="225">
                  <c:v>16.986211362303219</c:v>
                </c:pt>
                <c:pt idx="226">
                  <c:v>16.606189905638882</c:v>
                </c:pt>
                <c:pt idx="227">
                  <c:v>16.386619069701737</c:v>
                </c:pt>
                <c:pt idx="228">
                  <c:v>16.102834896068586</c:v>
                </c:pt>
                <c:pt idx="229">
                  <c:v>15.707280013553895</c:v>
                </c:pt>
                <c:pt idx="230">
                  <c:v>15.3616885348585</c:v>
                </c:pt>
                <c:pt idx="231">
                  <c:v>15.090220850377936</c:v>
                </c:pt>
                <c:pt idx="232">
                  <c:v>14.784763084053779</c:v>
                </c:pt>
                <c:pt idx="233">
                  <c:v>14.687605634074941</c:v>
                </c:pt>
                <c:pt idx="234">
                  <c:v>14.673026206358104</c:v>
                </c:pt>
                <c:pt idx="235">
                  <c:v>14.401062052557014</c:v>
                </c:pt>
                <c:pt idx="236">
                  <c:v>14.304378300523457</c:v>
                </c:pt>
                <c:pt idx="237">
                  <c:v>14.186405880888861</c:v>
                </c:pt>
                <c:pt idx="238">
                  <c:v>14.044037927093381</c:v>
                </c:pt>
                <c:pt idx="239">
                  <c:v>13.903738929762639</c:v>
                </c:pt>
                <c:pt idx="240">
                  <c:v>13.688129020867882</c:v>
                </c:pt>
                <c:pt idx="241">
                  <c:v>13.671459775508113</c:v>
                </c:pt>
                <c:pt idx="242">
                  <c:v>13.738400429759279</c:v>
                </c:pt>
                <c:pt idx="243">
                  <c:v>13.535888873865204</c:v>
                </c:pt>
                <c:pt idx="244">
                  <c:v>13.53980411372938</c:v>
                </c:pt>
                <c:pt idx="245">
                  <c:v>13.572683561919211</c:v>
                </c:pt>
                <c:pt idx="246">
                  <c:v>13.607801259423939</c:v>
                </c:pt>
                <c:pt idx="247">
                  <c:v>13.588948778655567</c:v>
                </c:pt>
                <c:pt idx="248">
                  <c:v>13.458990076331716</c:v>
                </c:pt>
                <c:pt idx="249">
                  <c:v>13.38551988352758</c:v>
                </c:pt>
                <c:pt idx="250">
                  <c:v>13.409702221348274</c:v>
                </c:pt>
                <c:pt idx="251">
                  <c:v>13.636715557133668</c:v>
                </c:pt>
                <c:pt idx="252">
                  <c:v>13.99458397430053</c:v>
                </c:pt>
                <c:pt idx="253">
                  <c:v>14.399393301769635</c:v>
                </c:pt>
                <c:pt idx="254">
                  <c:v>14.945250611629019</c:v>
                </c:pt>
                <c:pt idx="255">
                  <c:v>15.390687675298393</c:v>
                </c:pt>
                <c:pt idx="256">
                  <c:v>15.512143822304525</c:v>
                </c:pt>
                <c:pt idx="257">
                  <c:v>15.684170019040815</c:v>
                </c:pt>
                <c:pt idx="258">
                  <c:v>15.816160614270416</c:v>
                </c:pt>
                <c:pt idx="259">
                  <c:v>15.689145162342097</c:v>
                </c:pt>
                <c:pt idx="260">
                  <c:v>15.451677606293067</c:v>
                </c:pt>
                <c:pt idx="261">
                  <c:v>15.299715327771608</c:v>
                </c:pt>
                <c:pt idx="262">
                  <c:v>15.134585129945007</c:v>
                </c:pt>
                <c:pt idx="263">
                  <c:v>15.107472676586504</c:v>
                </c:pt>
                <c:pt idx="264">
                  <c:v>15.162136728452776</c:v>
                </c:pt>
                <c:pt idx="265">
                  <c:v>15.224361458828223</c:v>
                </c:pt>
                <c:pt idx="266">
                  <c:v>15.339413593447034</c:v>
                </c:pt>
                <c:pt idx="267">
                  <c:v>15.361703386214128</c:v>
                </c:pt>
                <c:pt idx="268">
                  <c:v>15.293674545126477</c:v>
                </c:pt>
                <c:pt idx="269">
                  <c:v>15.476470658908932</c:v>
                </c:pt>
                <c:pt idx="270">
                  <c:v>15.661851728046861</c:v>
                </c:pt>
                <c:pt idx="271">
                  <c:v>15.858906578605183</c:v>
                </c:pt>
                <c:pt idx="272">
                  <c:v>16.144654832803511</c:v>
                </c:pt>
                <c:pt idx="273">
                  <c:v>16.442812413096199</c:v>
                </c:pt>
                <c:pt idx="274">
                  <c:v>16.601266749483113</c:v>
                </c:pt>
                <c:pt idx="275">
                  <c:v>16.832678950636531</c:v>
                </c:pt>
                <c:pt idx="276">
                  <c:v>17.110515628055154</c:v>
                </c:pt>
                <c:pt idx="277">
                  <c:v>17.403008870519841</c:v>
                </c:pt>
                <c:pt idx="278">
                  <c:v>17.843264943460895</c:v>
                </c:pt>
                <c:pt idx="279">
                  <c:v>18.311028433529909</c:v>
                </c:pt>
                <c:pt idx="280">
                  <c:v>18.44640080559995</c:v>
                </c:pt>
                <c:pt idx="281">
                  <c:v>18.587677692336118</c:v>
                </c:pt>
                <c:pt idx="282">
                  <c:v>18.569674612261675</c:v>
                </c:pt>
                <c:pt idx="283">
                  <c:v>18.520674261805894</c:v>
                </c:pt>
                <c:pt idx="284">
                  <c:v>18.287884269669345</c:v>
                </c:pt>
                <c:pt idx="285">
                  <c:v>17.831314133024179</c:v>
                </c:pt>
                <c:pt idx="286">
                  <c:v>17.364113597039143</c:v>
                </c:pt>
                <c:pt idx="287">
                  <c:v>16.738215230894944</c:v>
                </c:pt>
                <c:pt idx="288">
                  <c:v>15.811694305540868</c:v>
                </c:pt>
                <c:pt idx="289">
                  <c:v>14.729707574231838</c:v>
                </c:pt>
                <c:pt idx="290">
                  <c:v>13.619718565977369</c:v>
                </c:pt>
                <c:pt idx="291">
                  <c:v>12.759680467573478</c:v>
                </c:pt>
                <c:pt idx="292">
                  <c:v>12.054373605409596</c:v>
                </c:pt>
                <c:pt idx="293">
                  <c:v>11.502567693278525</c:v>
                </c:pt>
                <c:pt idx="294">
                  <c:v>11.207086250328738</c:v>
                </c:pt>
                <c:pt idx="295">
                  <c:v>10.87643548678941</c:v>
                </c:pt>
                <c:pt idx="296">
                  <c:v>10.510923838122189</c:v>
                </c:pt>
                <c:pt idx="297">
                  <c:v>10.271558179145845</c:v>
                </c:pt>
                <c:pt idx="298">
                  <c:v>10.131569332965347</c:v>
                </c:pt>
                <c:pt idx="299">
                  <c:v>10.095489638363274</c:v>
                </c:pt>
                <c:pt idx="300">
                  <c:v>10.19810481188259</c:v>
                </c:pt>
                <c:pt idx="301">
                  <c:v>10.159763753481817</c:v>
                </c:pt>
                <c:pt idx="302">
                  <c:v>9.9694762391574088</c:v>
                </c:pt>
                <c:pt idx="303">
                  <c:v>9.8236287253915098</c:v>
                </c:pt>
                <c:pt idx="304">
                  <c:v>9.8202363097815102</c:v>
                </c:pt>
                <c:pt idx="305">
                  <c:v>10.233976084667514</c:v>
                </c:pt>
                <c:pt idx="306">
                  <c:v>10.88411696851912</c:v>
                </c:pt>
                <c:pt idx="307">
                  <c:v>11.595056801043805</c:v>
                </c:pt>
                <c:pt idx="308">
                  <c:v>12.250994654459785</c:v>
                </c:pt>
                <c:pt idx="309">
                  <c:v>12.748215488359877</c:v>
                </c:pt>
                <c:pt idx="310">
                  <c:v>13.254840653082088</c:v>
                </c:pt>
                <c:pt idx="311">
                  <c:v>13.691347144011443</c:v>
                </c:pt>
                <c:pt idx="312">
                  <c:v>14.181181936682476</c:v>
                </c:pt>
                <c:pt idx="313">
                  <c:v>14.752846990906392</c:v>
                </c:pt>
                <c:pt idx="314">
                  <c:v>15.388423266048193</c:v>
                </c:pt>
                <c:pt idx="315">
                  <c:v>15.956865844055574</c:v>
                </c:pt>
                <c:pt idx="316">
                  <c:v>16.453861406773488</c:v>
                </c:pt>
                <c:pt idx="317">
                  <c:v>16.881573767653407</c:v>
                </c:pt>
                <c:pt idx="318">
                  <c:v>17.285541832563585</c:v>
                </c:pt>
                <c:pt idx="319">
                  <c:v>17.741319157571827</c:v>
                </c:pt>
                <c:pt idx="320">
                  <c:v>18.005033168248122</c:v>
                </c:pt>
                <c:pt idx="321">
                  <c:v>18.213008913320042</c:v>
                </c:pt>
                <c:pt idx="322">
                  <c:v>18.354201526711421</c:v>
                </c:pt>
                <c:pt idx="323">
                  <c:v>18.319423679280522</c:v>
                </c:pt>
                <c:pt idx="324">
                  <c:v>18.430927734483145</c:v>
                </c:pt>
                <c:pt idx="325">
                  <c:v>18.647444656861435</c:v>
                </c:pt>
                <c:pt idx="326">
                  <c:v>18.623429166046581</c:v>
                </c:pt>
                <c:pt idx="327">
                  <c:v>18.576761261374568</c:v>
                </c:pt>
                <c:pt idx="328">
                  <c:v>18.616384233616206</c:v>
                </c:pt>
                <c:pt idx="329">
                  <c:v>18.746663497397801</c:v>
                </c:pt>
                <c:pt idx="330">
                  <c:v>19.117765839779363</c:v>
                </c:pt>
                <c:pt idx="331">
                  <c:v>19.647389112754528</c:v>
                </c:pt>
                <c:pt idx="332">
                  <c:v>20.097303355308316</c:v>
                </c:pt>
                <c:pt idx="333">
                  <c:v>20.449983684694207</c:v>
                </c:pt>
                <c:pt idx="334">
                  <c:v>20.802463821144933</c:v>
                </c:pt>
                <c:pt idx="335">
                  <c:v>21.226803609369153</c:v>
                </c:pt>
                <c:pt idx="336">
                  <c:v>21.775976052998619</c:v>
                </c:pt>
                <c:pt idx="337">
                  <c:v>22.455539571243605</c:v>
                </c:pt>
                <c:pt idx="338">
                  <c:v>23.182395061645046</c:v>
                </c:pt>
                <c:pt idx="339">
                  <c:v>23.783451685787952</c:v>
                </c:pt>
                <c:pt idx="340">
                  <c:v>24.444300504561927</c:v>
                </c:pt>
                <c:pt idx="341">
                  <c:v>24.988842319966086</c:v>
                </c:pt>
                <c:pt idx="342">
                  <c:v>25.349677406753703</c:v>
                </c:pt>
                <c:pt idx="343">
                  <c:v>25.635793354402249</c:v>
                </c:pt>
                <c:pt idx="344">
                  <c:v>25.876057421125807</c:v>
                </c:pt>
                <c:pt idx="345">
                  <c:v>26.079402562415073</c:v>
                </c:pt>
                <c:pt idx="346">
                  <c:v>26.18257452382975</c:v>
                </c:pt>
                <c:pt idx="347">
                  <c:v>26.26078496685728</c:v>
                </c:pt>
                <c:pt idx="348">
                  <c:v>26.310152112346607</c:v>
                </c:pt>
                <c:pt idx="349">
                  <c:v>26.363258976725763</c:v>
                </c:pt>
                <c:pt idx="350">
                  <c:v>26.397267142341143</c:v>
                </c:pt>
                <c:pt idx="351">
                  <c:v>26.421591966425961</c:v>
                </c:pt>
                <c:pt idx="352">
                  <c:v>26.407853371285913</c:v>
                </c:pt>
                <c:pt idx="353">
                  <c:v>26.370315761546511</c:v>
                </c:pt>
                <c:pt idx="354">
                  <c:v>26.321060579678377</c:v>
                </c:pt>
                <c:pt idx="355">
                  <c:v>26.293084736950942</c:v>
                </c:pt>
                <c:pt idx="356">
                  <c:v>26.28207753449588</c:v>
                </c:pt>
                <c:pt idx="357">
                  <c:v>26.236894299936356</c:v>
                </c:pt>
                <c:pt idx="358">
                  <c:v>26.21593100502033</c:v>
                </c:pt>
                <c:pt idx="359">
                  <c:v>26.213195876424461</c:v>
                </c:pt>
                <c:pt idx="360">
                  <c:v>26.214581842279255</c:v>
                </c:pt>
                <c:pt idx="361">
                  <c:v>26.217845952392192</c:v>
                </c:pt>
                <c:pt idx="362">
                  <c:v>26.224394330911487</c:v>
                </c:pt>
                <c:pt idx="363">
                  <c:v>26.227687241325128</c:v>
                </c:pt>
                <c:pt idx="364">
                  <c:v>26.222504687605731</c:v>
                </c:pt>
              </c:numCache>
            </c:numRef>
          </c:yVal>
          <c:smooth val="1"/>
          <c:extLst>
            <c:ext xmlns:c16="http://schemas.microsoft.com/office/drawing/2014/chart" uri="{C3380CC4-5D6E-409C-BE32-E72D297353CC}">
              <c16:uniqueId val="{00000000-F34E-4337-A130-77DEA949C9E4}"/>
            </c:ext>
          </c:extLst>
        </c:ser>
        <c:ser>
          <c:idx val="1"/>
          <c:order val="1"/>
          <c:tx>
            <c:v>Projection 2011 - 2040</c:v>
          </c:tx>
          <c:spPr>
            <a:ln>
              <a:solidFill>
                <a:srgbClr val="0070C0"/>
              </a:solidFill>
            </a:ln>
          </c:spPr>
          <c:marker>
            <c:symbol val="none"/>
          </c:marker>
          <c:xVal>
            <c:numRef>
              <c:f>Appleton40!$A$3:$A$367</c:f>
              <c:numCache>
                <c:formatCode>General</c:formatCode>
                <c:ptCount val="365"/>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pt idx="300">
                  <c:v>301</c:v>
                </c:pt>
                <c:pt idx="301">
                  <c:v>302</c:v>
                </c:pt>
                <c:pt idx="302">
                  <c:v>303</c:v>
                </c:pt>
                <c:pt idx="303">
                  <c:v>304</c:v>
                </c:pt>
                <c:pt idx="304">
                  <c:v>305</c:v>
                </c:pt>
                <c:pt idx="305">
                  <c:v>306</c:v>
                </c:pt>
                <c:pt idx="306">
                  <c:v>307</c:v>
                </c:pt>
                <c:pt idx="307">
                  <c:v>308</c:v>
                </c:pt>
                <c:pt idx="308">
                  <c:v>309</c:v>
                </c:pt>
                <c:pt idx="309">
                  <c:v>310</c:v>
                </c:pt>
                <c:pt idx="310">
                  <c:v>311</c:v>
                </c:pt>
                <c:pt idx="311">
                  <c:v>312</c:v>
                </c:pt>
                <c:pt idx="312">
                  <c:v>313</c:v>
                </c:pt>
                <c:pt idx="313">
                  <c:v>314</c:v>
                </c:pt>
                <c:pt idx="314">
                  <c:v>315</c:v>
                </c:pt>
                <c:pt idx="315">
                  <c:v>316</c:v>
                </c:pt>
                <c:pt idx="316">
                  <c:v>317</c:v>
                </c:pt>
                <c:pt idx="317">
                  <c:v>318</c:v>
                </c:pt>
                <c:pt idx="318">
                  <c:v>319</c:v>
                </c:pt>
                <c:pt idx="319">
                  <c:v>320</c:v>
                </c:pt>
                <c:pt idx="320">
                  <c:v>321</c:v>
                </c:pt>
                <c:pt idx="321">
                  <c:v>322</c:v>
                </c:pt>
                <c:pt idx="322">
                  <c:v>323</c:v>
                </c:pt>
                <c:pt idx="323">
                  <c:v>324</c:v>
                </c:pt>
                <c:pt idx="324">
                  <c:v>325</c:v>
                </c:pt>
                <c:pt idx="325">
                  <c:v>326</c:v>
                </c:pt>
                <c:pt idx="326">
                  <c:v>327</c:v>
                </c:pt>
                <c:pt idx="327">
                  <c:v>328</c:v>
                </c:pt>
                <c:pt idx="328">
                  <c:v>329</c:v>
                </c:pt>
                <c:pt idx="329">
                  <c:v>330</c:v>
                </c:pt>
                <c:pt idx="330">
                  <c:v>331</c:v>
                </c:pt>
                <c:pt idx="331">
                  <c:v>332</c:v>
                </c:pt>
                <c:pt idx="332">
                  <c:v>333</c:v>
                </c:pt>
                <c:pt idx="333">
                  <c:v>334</c:v>
                </c:pt>
                <c:pt idx="334">
                  <c:v>335</c:v>
                </c:pt>
                <c:pt idx="335">
                  <c:v>336</c:v>
                </c:pt>
                <c:pt idx="336">
                  <c:v>337</c:v>
                </c:pt>
                <c:pt idx="337">
                  <c:v>338</c:v>
                </c:pt>
                <c:pt idx="338">
                  <c:v>339</c:v>
                </c:pt>
                <c:pt idx="339">
                  <c:v>340</c:v>
                </c:pt>
                <c:pt idx="340">
                  <c:v>341</c:v>
                </c:pt>
                <c:pt idx="341">
                  <c:v>342</c:v>
                </c:pt>
                <c:pt idx="342">
                  <c:v>343</c:v>
                </c:pt>
                <c:pt idx="343">
                  <c:v>344</c:v>
                </c:pt>
                <c:pt idx="344">
                  <c:v>345</c:v>
                </c:pt>
                <c:pt idx="345">
                  <c:v>346</c:v>
                </c:pt>
                <c:pt idx="346">
                  <c:v>347</c:v>
                </c:pt>
                <c:pt idx="347">
                  <c:v>348</c:v>
                </c:pt>
                <c:pt idx="348">
                  <c:v>349</c:v>
                </c:pt>
                <c:pt idx="349">
                  <c:v>350</c:v>
                </c:pt>
                <c:pt idx="350">
                  <c:v>351</c:v>
                </c:pt>
                <c:pt idx="351">
                  <c:v>352</c:v>
                </c:pt>
                <c:pt idx="352">
                  <c:v>353</c:v>
                </c:pt>
                <c:pt idx="353">
                  <c:v>354</c:v>
                </c:pt>
                <c:pt idx="354">
                  <c:v>355</c:v>
                </c:pt>
                <c:pt idx="355">
                  <c:v>356</c:v>
                </c:pt>
                <c:pt idx="356">
                  <c:v>357</c:v>
                </c:pt>
                <c:pt idx="357">
                  <c:v>358</c:v>
                </c:pt>
                <c:pt idx="358">
                  <c:v>359</c:v>
                </c:pt>
                <c:pt idx="359">
                  <c:v>360</c:v>
                </c:pt>
                <c:pt idx="360">
                  <c:v>361</c:v>
                </c:pt>
                <c:pt idx="361">
                  <c:v>362</c:v>
                </c:pt>
                <c:pt idx="362">
                  <c:v>363</c:v>
                </c:pt>
                <c:pt idx="363">
                  <c:v>364</c:v>
                </c:pt>
                <c:pt idx="364">
                  <c:v>365</c:v>
                </c:pt>
              </c:numCache>
            </c:numRef>
          </c:xVal>
          <c:yVal>
            <c:numRef>
              <c:f>Appleton40!$AF$3:$AF$367</c:f>
              <c:numCache>
                <c:formatCode>0.00</c:formatCode>
                <c:ptCount val="365"/>
                <c:pt idx="0">
                  <c:v>33.375640048479951</c:v>
                </c:pt>
                <c:pt idx="1">
                  <c:v>33.434009041335848</c:v>
                </c:pt>
                <c:pt idx="2">
                  <c:v>33.513764655081339</c:v>
                </c:pt>
                <c:pt idx="3">
                  <c:v>33.613962317206123</c:v>
                </c:pt>
                <c:pt idx="4">
                  <c:v>33.691551154558347</c:v>
                </c:pt>
                <c:pt idx="5">
                  <c:v>33.706133086586824</c:v>
                </c:pt>
                <c:pt idx="6">
                  <c:v>33.667184934890443</c:v>
                </c:pt>
                <c:pt idx="7">
                  <c:v>33.594461044667916</c:v>
                </c:pt>
                <c:pt idx="8">
                  <c:v>33.485749821790066</c:v>
                </c:pt>
                <c:pt idx="9">
                  <c:v>33.342715226543177</c:v>
                </c:pt>
                <c:pt idx="10">
                  <c:v>33.176563940513475</c:v>
                </c:pt>
                <c:pt idx="11">
                  <c:v>32.997810562724915</c:v>
                </c:pt>
                <c:pt idx="12">
                  <c:v>32.846685251758693</c:v>
                </c:pt>
                <c:pt idx="13">
                  <c:v>32.829250082452589</c:v>
                </c:pt>
                <c:pt idx="14">
                  <c:v>33.029580189438001</c:v>
                </c:pt>
                <c:pt idx="15">
                  <c:v>33.110184756935851</c:v>
                </c:pt>
                <c:pt idx="16">
                  <c:v>33.137033791400384</c:v>
                </c:pt>
                <c:pt idx="17">
                  <c:v>33.480893415527142</c:v>
                </c:pt>
                <c:pt idx="18">
                  <c:v>34.197622770119366</c:v>
                </c:pt>
                <c:pt idx="19">
                  <c:v>35.311971542426775</c:v>
                </c:pt>
                <c:pt idx="20">
                  <c:v>36.789097865341304</c:v>
                </c:pt>
                <c:pt idx="21">
                  <c:v>38.575242088590812</c:v>
                </c:pt>
                <c:pt idx="22">
                  <c:v>40.516863051809189</c:v>
                </c:pt>
                <c:pt idx="23">
                  <c:v>42.354331171684031</c:v>
                </c:pt>
                <c:pt idx="24">
                  <c:v>44.170373224377194</c:v>
                </c:pt>
                <c:pt idx="25">
                  <c:v>45.842022555126483</c:v>
                </c:pt>
                <c:pt idx="26">
                  <c:v>47.363269467736231</c:v>
                </c:pt>
                <c:pt idx="27">
                  <c:v>48.761308416828967</c:v>
                </c:pt>
                <c:pt idx="28">
                  <c:v>50.044210771737035</c:v>
                </c:pt>
                <c:pt idx="29">
                  <c:v>51.142510809992523</c:v>
                </c:pt>
                <c:pt idx="30">
                  <c:v>51.949356870027415</c:v>
                </c:pt>
                <c:pt idx="31">
                  <c:v>52.549525589643686</c:v>
                </c:pt>
                <c:pt idx="32">
                  <c:v>52.972374373608801</c:v>
                </c:pt>
                <c:pt idx="33">
                  <c:v>53.228829439477884</c:v>
                </c:pt>
                <c:pt idx="34">
                  <c:v>53.326357117885635</c:v>
                </c:pt>
                <c:pt idx="35">
                  <c:v>53.306275774864083</c:v>
                </c:pt>
                <c:pt idx="36">
                  <c:v>53.227185197144053</c:v>
                </c:pt>
                <c:pt idx="37">
                  <c:v>53.114301456461796</c:v>
                </c:pt>
                <c:pt idx="38">
                  <c:v>53.006936221208647</c:v>
                </c:pt>
                <c:pt idx="39">
                  <c:v>52.908794788498</c:v>
                </c:pt>
                <c:pt idx="40">
                  <c:v>52.817277875974426</c:v>
                </c:pt>
                <c:pt idx="41">
                  <c:v>52.730468962504958</c:v>
                </c:pt>
                <c:pt idx="42">
                  <c:v>52.67607159396271</c:v>
                </c:pt>
                <c:pt idx="43">
                  <c:v>52.672400869914284</c:v>
                </c:pt>
                <c:pt idx="44">
                  <c:v>52.735828437423471</c:v>
                </c:pt>
                <c:pt idx="45">
                  <c:v>52.841513852853602</c:v>
                </c:pt>
                <c:pt idx="46">
                  <c:v>52.889437610747287</c:v>
                </c:pt>
                <c:pt idx="47">
                  <c:v>53.034385118760767</c:v>
                </c:pt>
                <c:pt idx="48">
                  <c:v>53.271238395635493</c:v>
                </c:pt>
                <c:pt idx="49">
                  <c:v>53.534150817959045</c:v>
                </c:pt>
                <c:pt idx="50">
                  <c:v>53.907261893374447</c:v>
                </c:pt>
                <c:pt idx="51">
                  <c:v>54.342841839028146</c:v>
                </c:pt>
                <c:pt idx="52">
                  <c:v>55.06454908148703</c:v>
                </c:pt>
                <c:pt idx="53">
                  <c:v>56.342645182873952</c:v>
                </c:pt>
                <c:pt idx="54">
                  <c:v>58.200847074666768</c:v>
                </c:pt>
                <c:pt idx="55">
                  <c:v>60.601950721398964</c:v>
                </c:pt>
                <c:pt idx="56">
                  <c:v>63.22106191062614</c:v>
                </c:pt>
                <c:pt idx="57">
                  <c:v>65.937548269352021</c:v>
                </c:pt>
                <c:pt idx="58">
                  <c:v>68.449603254905611</c:v>
                </c:pt>
                <c:pt idx="59">
                  <c:v>70.538186060714466</c:v>
                </c:pt>
                <c:pt idx="60">
                  <c:v>72.07903593988523</c:v>
                </c:pt>
                <c:pt idx="61">
                  <c:v>72.797187516636114</c:v>
                </c:pt>
                <c:pt idx="62">
                  <c:v>72.577267582803671</c:v>
                </c:pt>
                <c:pt idx="63">
                  <c:v>71.650513531505709</c:v>
                </c:pt>
                <c:pt idx="64">
                  <c:v>70.198007251541071</c:v>
                </c:pt>
                <c:pt idx="65">
                  <c:v>68.795296270906434</c:v>
                </c:pt>
                <c:pt idx="66">
                  <c:v>67.582954409744943</c:v>
                </c:pt>
                <c:pt idx="67">
                  <c:v>66.656201020207831</c:v>
                </c:pt>
                <c:pt idx="68">
                  <c:v>66.11935766561902</c:v>
                </c:pt>
                <c:pt idx="69">
                  <c:v>65.683452042312666</c:v>
                </c:pt>
                <c:pt idx="70">
                  <c:v>65.313797354768482</c:v>
                </c:pt>
                <c:pt idx="71">
                  <c:v>65.240574088314986</c:v>
                </c:pt>
                <c:pt idx="72">
                  <c:v>65.500345822712532</c:v>
                </c:pt>
                <c:pt idx="73">
                  <c:v>65.886732084113021</c:v>
                </c:pt>
                <c:pt idx="74">
                  <c:v>66.639048206368102</c:v>
                </c:pt>
                <c:pt idx="75">
                  <c:v>67.183499778130169</c:v>
                </c:pt>
                <c:pt idx="76">
                  <c:v>67.72634077903065</c:v>
                </c:pt>
                <c:pt idx="77">
                  <c:v>67.882425054060107</c:v>
                </c:pt>
                <c:pt idx="78">
                  <c:v>67.908685306499578</c:v>
                </c:pt>
                <c:pt idx="79">
                  <c:v>68.043782463648654</c:v>
                </c:pt>
                <c:pt idx="80">
                  <c:v>68.111778407559783</c:v>
                </c:pt>
                <c:pt idx="81">
                  <c:v>67.996003800239535</c:v>
                </c:pt>
                <c:pt idx="82">
                  <c:v>67.764316141451332</c:v>
                </c:pt>
                <c:pt idx="83">
                  <c:v>67.523730465119371</c:v>
                </c:pt>
                <c:pt idx="84">
                  <c:v>67.343788599644384</c:v>
                </c:pt>
                <c:pt idx="85">
                  <c:v>67.375023625774617</c:v>
                </c:pt>
                <c:pt idx="86">
                  <c:v>67.489458486918977</c:v>
                </c:pt>
                <c:pt idx="87">
                  <c:v>67.782950934588484</c:v>
                </c:pt>
                <c:pt idx="88">
                  <c:v>68.046735429234559</c:v>
                </c:pt>
                <c:pt idx="89">
                  <c:v>68.338641211673178</c:v>
                </c:pt>
                <c:pt idx="90">
                  <c:v>68.724416083902057</c:v>
                </c:pt>
                <c:pt idx="91">
                  <c:v>69.192335505161836</c:v>
                </c:pt>
                <c:pt idx="92">
                  <c:v>69.789413034941148</c:v>
                </c:pt>
                <c:pt idx="93">
                  <c:v>70.924284293127869</c:v>
                </c:pt>
                <c:pt idx="94">
                  <c:v>72.450888649003772</c:v>
                </c:pt>
                <c:pt idx="95">
                  <c:v>73.869808531918821</c:v>
                </c:pt>
                <c:pt idx="96">
                  <c:v>74.906155171848965</c:v>
                </c:pt>
                <c:pt idx="97">
                  <c:v>75.871102374557779</c:v>
                </c:pt>
                <c:pt idx="98">
                  <c:v>76.395056469698972</c:v>
                </c:pt>
                <c:pt idx="99">
                  <c:v>76.472714758911209</c:v>
                </c:pt>
                <c:pt idx="100">
                  <c:v>75.713802974562256</c:v>
                </c:pt>
                <c:pt idx="101">
                  <c:v>74.812421797300615</c:v>
                </c:pt>
                <c:pt idx="102">
                  <c:v>73.180249526493157</c:v>
                </c:pt>
                <c:pt idx="103">
                  <c:v>71.771272747219029</c:v>
                </c:pt>
                <c:pt idx="104">
                  <c:v>70.492930647163845</c:v>
                </c:pt>
                <c:pt idx="105">
                  <c:v>69.241683144843918</c:v>
                </c:pt>
                <c:pt idx="106">
                  <c:v>68.172383963804251</c:v>
                </c:pt>
                <c:pt idx="107">
                  <c:v>67.108474013934867</c:v>
                </c:pt>
                <c:pt idx="108">
                  <c:v>66.036429962284984</c:v>
                </c:pt>
                <c:pt idx="109">
                  <c:v>65.076844963834617</c:v>
                </c:pt>
                <c:pt idx="110">
                  <c:v>64.621758189243423</c:v>
                </c:pt>
                <c:pt idx="111">
                  <c:v>63.866336081923556</c:v>
                </c:pt>
                <c:pt idx="112">
                  <c:v>62.899561518333989</c:v>
                </c:pt>
                <c:pt idx="113">
                  <c:v>61.477869507258006</c:v>
                </c:pt>
                <c:pt idx="114">
                  <c:v>59.936612931267369</c:v>
                </c:pt>
                <c:pt idx="115">
                  <c:v>58.36791027561673</c:v>
                </c:pt>
                <c:pt idx="116">
                  <c:v>56.601738713076081</c:v>
                </c:pt>
                <c:pt idx="117">
                  <c:v>55.143570603157862</c:v>
                </c:pt>
                <c:pt idx="118">
                  <c:v>53.732679762076536</c:v>
                </c:pt>
                <c:pt idx="119">
                  <c:v>52.257804330143763</c:v>
                </c:pt>
                <c:pt idx="120">
                  <c:v>50.584129948028547</c:v>
                </c:pt>
                <c:pt idx="121">
                  <c:v>48.734649922102726</c:v>
                </c:pt>
                <c:pt idx="122">
                  <c:v>46.244925165806393</c:v>
                </c:pt>
                <c:pt idx="123">
                  <c:v>44.520939186101181</c:v>
                </c:pt>
                <c:pt idx="124">
                  <c:v>42.743895293315902</c:v>
                </c:pt>
                <c:pt idx="125">
                  <c:v>41.233480026474943</c:v>
                </c:pt>
                <c:pt idx="126">
                  <c:v>39.705884647766638</c:v>
                </c:pt>
                <c:pt idx="127">
                  <c:v>38.353199085283421</c:v>
                </c:pt>
                <c:pt idx="128">
                  <c:v>37.201028208217998</c:v>
                </c:pt>
                <c:pt idx="129">
                  <c:v>36.220847149523749</c:v>
                </c:pt>
                <c:pt idx="130">
                  <c:v>35.738090570117265</c:v>
                </c:pt>
                <c:pt idx="131">
                  <c:v>35.32602226717534</c:v>
                </c:pt>
                <c:pt idx="132">
                  <c:v>35.48702895825361</c:v>
                </c:pt>
                <c:pt idx="133">
                  <c:v>35.445398290355669</c:v>
                </c:pt>
                <c:pt idx="134">
                  <c:v>35.141694253689579</c:v>
                </c:pt>
                <c:pt idx="135">
                  <c:v>35.086124768162591</c:v>
                </c:pt>
                <c:pt idx="136">
                  <c:v>34.992929238476556</c:v>
                </c:pt>
                <c:pt idx="137">
                  <c:v>34.879988489558443</c:v>
                </c:pt>
                <c:pt idx="138">
                  <c:v>34.883888871322476</c:v>
                </c:pt>
                <c:pt idx="139">
                  <c:v>34.951080034031406</c:v>
                </c:pt>
                <c:pt idx="140">
                  <c:v>35.422605101265695</c:v>
                </c:pt>
                <c:pt idx="141">
                  <c:v>36.29010842981485</c:v>
                </c:pt>
                <c:pt idx="142">
                  <c:v>36.757437507150819</c:v>
                </c:pt>
                <c:pt idx="143">
                  <c:v>36.935393253253793</c:v>
                </c:pt>
                <c:pt idx="144">
                  <c:v>36.803287998821368</c:v>
                </c:pt>
                <c:pt idx="145">
                  <c:v>36.182273889876406</c:v>
                </c:pt>
                <c:pt idx="146">
                  <c:v>35.756670294891414</c:v>
                </c:pt>
                <c:pt idx="147">
                  <c:v>35.237488951659415</c:v>
                </c:pt>
                <c:pt idx="148">
                  <c:v>34.548989954306968</c:v>
                </c:pt>
                <c:pt idx="149">
                  <c:v>33.823954448033469</c:v>
                </c:pt>
                <c:pt idx="150">
                  <c:v>33.194695449490943</c:v>
                </c:pt>
                <c:pt idx="151">
                  <c:v>32.56249367140515</c:v>
                </c:pt>
                <c:pt idx="152">
                  <c:v>31.880994004338014</c:v>
                </c:pt>
                <c:pt idx="153">
                  <c:v>30.930437359110154</c:v>
                </c:pt>
                <c:pt idx="154">
                  <c:v>29.825448930768424</c:v>
                </c:pt>
                <c:pt idx="155">
                  <c:v>28.622835382673831</c:v>
                </c:pt>
                <c:pt idx="156">
                  <c:v>27.605307617256933</c:v>
                </c:pt>
                <c:pt idx="157">
                  <c:v>26.756207560674145</c:v>
                </c:pt>
                <c:pt idx="158">
                  <c:v>25.957055418091805</c:v>
                </c:pt>
                <c:pt idx="159">
                  <c:v>25.151852171550367</c:v>
                </c:pt>
                <c:pt idx="160">
                  <c:v>24.491882041035403</c:v>
                </c:pt>
                <c:pt idx="161">
                  <c:v>23.762728361807845</c:v>
                </c:pt>
                <c:pt idx="162">
                  <c:v>22.938638304285142</c:v>
                </c:pt>
                <c:pt idx="163">
                  <c:v>22.333261548282252</c:v>
                </c:pt>
                <c:pt idx="164">
                  <c:v>21.59814089966665</c:v>
                </c:pt>
                <c:pt idx="165">
                  <c:v>20.835143405058119</c:v>
                </c:pt>
                <c:pt idx="166">
                  <c:v>20.179427673296946</c:v>
                </c:pt>
                <c:pt idx="167">
                  <c:v>19.77982169651106</c:v>
                </c:pt>
                <c:pt idx="168">
                  <c:v>19.292718561573103</c:v>
                </c:pt>
                <c:pt idx="169">
                  <c:v>18.704788093546391</c:v>
                </c:pt>
                <c:pt idx="170">
                  <c:v>18.288814887209217</c:v>
                </c:pt>
                <c:pt idx="171">
                  <c:v>18.136008734148774</c:v>
                </c:pt>
                <c:pt idx="172">
                  <c:v>18.089092976541263</c:v>
                </c:pt>
                <c:pt idx="173">
                  <c:v>18.125660315497832</c:v>
                </c:pt>
                <c:pt idx="174">
                  <c:v>18.307990219895064</c:v>
                </c:pt>
                <c:pt idx="175">
                  <c:v>18.355337452745058</c:v>
                </c:pt>
                <c:pt idx="176">
                  <c:v>18.529446878007334</c:v>
                </c:pt>
                <c:pt idx="177">
                  <c:v>18.597061211863089</c:v>
                </c:pt>
                <c:pt idx="178">
                  <c:v>18.720559920074024</c:v>
                </c:pt>
                <c:pt idx="179">
                  <c:v>18.803965541752685</c:v>
                </c:pt>
                <c:pt idx="180">
                  <c:v>18.940640511981389</c:v>
                </c:pt>
                <c:pt idx="181">
                  <c:v>18.915994333700176</c:v>
                </c:pt>
                <c:pt idx="182">
                  <c:v>18.689950989410242</c:v>
                </c:pt>
                <c:pt idx="183">
                  <c:v>18.247393443875456</c:v>
                </c:pt>
                <c:pt idx="184">
                  <c:v>17.724413755295497</c:v>
                </c:pt>
                <c:pt idx="185">
                  <c:v>17.16638438634185</c:v>
                </c:pt>
                <c:pt idx="186">
                  <c:v>16.566711120393268</c:v>
                </c:pt>
                <c:pt idx="187">
                  <c:v>15.877828907291859</c:v>
                </c:pt>
                <c:pt idx="188">
                  <c:v>15.220486466537331</c:v>
                </c:pt>
                <c:pt idx="189">
                  <c:v>14.7630825075125</c:v>
                </c:pt>
                <c:pt idx="190">
                  <c:v>14.589457800492372</c:v>
                </c:pt>
                <c:pt idx="191">
                  <c:v>14.384509245340389</c:v>
                </c:pt>
                <c:pt idx="192">
                  <c:v>14.085044922917513</c:v>
                </c:pt>
                <c:pt idx="193">
                  <c:v>14.032439815535522</c:v>
                </c:pt>
                <c:pt idx="194">
                  <c:v>14.18889477639766</c:v>
                </c:pt>
                <c:pt idx="195">
                  <c:v>14.581918510498978</c:v>
                </c:pt>
                <c:pt idx="196">
                  <c:v>14.900523814776406</c:v>
                </c:pt>
                <c:pt idx="197">
                  <c:v>15.00605468609208</c:v>
                </c:pt>
                <c:pt idx="198">
                  <c:v>15.156802423657787</c:v>
                </c:pt>
                <c:pt idx="199">
                  <c:v>15.356186707699564</c:v>
                </c:pt>
                <c:pt idx="200">
                  <c:v>15.375990892339262</c:v>
                </c:pt>
                <c:pt idx="201">
                  <c:v>15.403670817731863</c:v>
                </c:pt>
                <c:pt idx="202">
                  <c:v>15.374403322414194</c:v>
                </c:pt>
                <c:pt idx="203">
                  <c:v>15.337013115726352</c:v>
                </c:pt>
                <c:pt idx="204">
                  <c:v>15.550371285701457</c:v>
                </c:pt>
                <c:pt idx="205">
                  <c:v>15.84108782524328</c:v>
                </c:pt>
                <c:pt idx="206">
                  <c:v>16.043701578872394</c:v>
                </c:pt>
                <c:pt idx="207">
                  <c:v>16.344776577891334</c:v>
                </c:pt>
                <c:pt idx="208">
                  <c:v>16.457567451694466</c:v>
                </c:pt>
                <c:pt idx="209">
                  <c:v>16.642048452525479</c:v>
                </c:pt>
                <c:pt idx="210">
                  <c:v>16.80402906829358</c:v>
                </c:pt>
                <c:pt idx="211">
                  <c:v>16.960774762847816</c:v>
                </c:pt>
                <c:pt idx="212">
                  <c:v>17.011206034489344</c:v>
                </c:pt>
                <c:pt idx="213">
                  <c:v>17.179424218020436</c:v>
                </c:pt>
                <c:pt idx="214">
                  <c:v>17.620157760276459</c:v>
                </c:pt>
                <c:pt idx="215">
                  <c:v>17.650342267272141</c:v>
                </c:pt>
                <c:pt idx="216">
                  <c:v>17.687346281195797</c:v>
                </c:pt>
                <c:pt idx="217">
                  <c:v>17.540814943103413</c:v>
                </c:pt>
                <c:pt idx="218">
                  <c:v>17.28890711374029</c:v>
                </c:pt>
                <c:pt idx="219">
                  <c:v>16.968887190895458</c:v>
                </c:pt>
                <c:pt idx="220">
                  <c:v>16.778634305272828</c:v>
                </c:pt>
                <c:pt idx="221">
                  <c:v>16.668023079759489</c:v>
                </c:pt>
                <c:pt idx="222">
                  <c:v>16.381647939989662</c:v>
                </c:pt>
                <c:pt idx="223">
                  <c:v>15.939919547718084</c:v>
                </c:pt>
                <c:pt idx="224">
                  <c:v>15.579798815095884</c:v>
                </c:pt>
                <c:pt idx="225">
                  <c:v>15.135740381624334</c:v>
                </c:pt>
                <c:pt idx="226">
                  <c:v>14.74733945492717</c:v>
                </c:pt>
                <c:pt idx="227">
                  <c:v>14.52364788970594</c:v>
                </c:pt>
                <c:pt idx="228">
                  <c:v>14.257496687886817</c:v>
                </c:pt>
                <c:pt idx="229">
                  <c:v>13.909472794358848</c:v>
                </c:pt>
                <c:pt idx="230">
                  <c:v>13.617710877959219</c:v>
                </c:pt>
                <c:pt idx="231">
                  <c:v>13.410998060632531</c:v>
                </c:pt>
                <c:pt idx="232">
                  <c:v>13.16394977038952</c:v>
                </c:pt>
                <c:pt idx="233">
                  <c:v>13.120345244576104</c:v>
                </c:pt>
                <c:pt idx="234">
                  <c:v>13.137264911326962</c:v>
                </c:pt>
                <c:pt idx="235">
                  <c:v>12.847570211652657</c:v>
                </c:pt>
                <c:pt idx="236">
                  <c:v>12.698242849723178</c:v>
                </c:pt>
                <c:pt idx="237">
                  <c:v>12.502398362693896</c:v>
                </c:pt>
                <c:pt idx="238">
                  <c:v>12.318199107319057</c:v>
                </c:pt>
                <c:pt idx="239">
                  <c:v>12.107850277883573</c:v>
                </c:pt>
                <c:pt idx="240">
                  <c:v>11.915487572534092</c:v>
                </c:pt>
                <c:pt idx="241">
                  <c:v>11.848084789212283</c:v>
                </c:pt>
                <c:pt idx="242">
                  <c:v>11.86523095454354</c:v>
                </c:pt>
                <c:pt idx="243">
                  <c:v>11.705013402668866</c:v>
                </c:pt>
                <c:pt idx="244">
                  <c:v>11.748888012658476</c:v>
                </c:pt>
                <c:pt idx="245">
                  <c:v>11.773050404634917</c:v>
                </c:pt>
                <c:pt idx="246">
                  <c:v>11.792599361283752</c:v>
                </c:pt>
                <c:pt idx="247">
                  <c:v>11.762563136802051</c:v>
                </c:pt>
                <c:pt idx="248">
                  <c:v>11.66610184556108</c:v>
                </c:pt>
                <c:pt idx="249">
                  <c:v>11.6690094850091</c:v>
                </c:pt>
                <c:pt idx="250">
                  <c:v>11.689443425709644</c:v>
                </c:pt>
                <c:pt idx="251">
                  <c:v>11.90370210843987</c:v>
                </c:pt>
                <c:pt idx="252">
                  <c:v>12.271216856126323</c:v>
                </c:pt>
                <c:pt idx="253">
                  <c:v>12.716541309947081</c:v>
                </c:pt>
                <c:pt idx="254">
                  <c:v>13.29335604300992</c:v>
                </c:pt>
                <c:pt idx="255">
                  <c:v>13.778015990480583</c:v>
                </c:pt>
                <c:pt idx="256">
                  <c:v>14.028738182942746</c:v>
                </c:pt>
                <c:pt idx="257">
                  <c:v>14.295104934520293</c:v>
                </c:pt>
                <c:pt idx="258">
                  <c:v>14.417341332274937</c:v>
                </c:pt>
                <c:pt idx="259">
                  <c:v>14.232431499145632</c:v>
                </c:pt>
                <c:pt idx="260">
                  <c:v>14.008544880716663</c:v>
                </c:pt>
                <c:pt idx="261">
                  <c:v>13.84883646890842</c:v>
                </c:pt>
                <c:pt idx="262">
                  <c:v>13.68707845697039</c:v>
                </c:pt>
                <c:pt idx="263">
                  <c:v>13.668012272511287</c:v>
                </c:pt>
                <c:pt idx="264">
                  <c:v>13.671652575297674</c:v>
                </c:pt>
                <c:pt idx="265">
                  <c:v>13.676809362074927</c:v>
                </c:pt>
                <c:pt idx="266">
                  <c:v>13.755515252122269</c:v>
                </c:pt>
                <c:pt idx="267">
                  <c:v>13.76578742341432</c:v>
                </c:pt>
                <c:pt idx="268">
                  <c:v>13.695287109966486</c:v>
                </c:pt>
                <c:pt idx="269">
                  <c:v>13.877420155694825</c:v>
                </c:pt>
                <c:pt idx="270">
                  <c:v>14.066848641514204</c:v>
                </c:pt>
                <c:pt idx="271">
                  <c:v>14.267452852839137</c:v>
                </c:pt>
                <c:pt idx="272">
                  <c:v>14.549986776478397</c:v>
                </c:pt>
                <c:pt idx="273">
                  <c:v>14.851382479688768</c:v>
                </c:pt>
                <c:pt idx="274">
                  <c:v>15.035548603770751</c:v>
                </c:pt>
                <c:pt idx="275">
                  <c:v>15.269308214149548</c:v>
                </c:pt>
                <c:pt idx="276">
                  <c:v>15.52153249332577</c:v>
                </c:pt>
                <c:pt idx="277">
                  <c:v>15.784491156496602</c:v>
                </c:pt>
                <c:pt idx="278">
                  <c:v>16.204780392321219</c:v>
                </c:pt>
                <c:pt idx="279">
                  <c:v>16.644233373129385</c:v>
                </c:pt>
                <c:pt idx="280">
                  <c:v>16.762825245154264</c:v>
                </c:pt>
                <c:pt idx="281">
                  <c:v>16.870176565113557</c:v>
                </c:pt>
                <c:pt idx="282">
                  <c:v>16.840638247621513</c:v>
                </c:pt>
                <c:pt idx="283">
                  <c:v>16.807623727197498</c:v>
                </c:pt>
                <c:pt idx="284">
                  <c:v>16.575095814494116</c:v>
                </c:pt>
                <c:pt idx="285">
                  <c:v>16.135472633154691</c:v>
                </c:pt>
                <c:pt idx="286">
                  <c:v>15.696438700476024</c:v>
                </c:pt>
                <c:pt idx="287">
                  <c:v>15.111062124096449</c:v>
                </c:pt>
                <c:pt idx="288">
                  <c:v>14.22646133323717</c:v>
                </c:pt>
                <c:pt idx="289">
                  <c:v>13.184732703237026</c:v>
                </c:pt>
                <c:pt idx="290">
                  <c:v>12.112325893894228</c:v>
                </c:pt>
                <c:pt idx="291">
                  <c:v>11.266038733193014</c:v>
                </c:pt>
                <c:pt idx="292">
                  <c:v>10.548823084933819</c:v>
                </c:pt>
                <c:pt idx="293">
                  <c:v>10.008729667163857</c:v>
                </c:pt>
                <c:pt idx="294">
                  <c:v>9.722621264203724</c:v>
                </c:pt>
                <c:pt idx="295">
                  <c:v>9.3899157486952607</c:v>
                </c:pt>
                <c:pt idx="296">
                  <c:v>9.0151634360308908</c:v>
                </c:pt>
                <c:pt idx="297">
                  <c:v>8.7680503852896301</c:v>
                </c:pt>
                <c:pt idx="298">
                  <c:v>8.6360210990380235</c:v>
                </c:pt>
                <c:pt idx="299">
                  <c:v>8.6131923208082561</c:v>
                </c:pt>
                <c:pt idx="300">
                  <c:v>8.7314519143593525</c:v>
                </c:pt>
                <c:pt idx="301">
                  <c:v>8.7225600031588613</c:v>
                </c:pt>
                <c:pt idx="302">
                  <c:v>8.5713943811014737</c:v>
                </c:pt>
                <c:pt idx="303">
                  <c:v>8.4831727372623185</c:v>
                </c:pt>
                <c:pt idx="304">
                  <c:v>8.5433299745277065</c:v>
                </c:pt>
                <c:pt idx="305">
                  <c:v>8.8951909975734367</c:v>
                </c:pt>
                <c:pt idx="306">
                  <c:v>9.6136729217791768</c:v>
                </c:pt>
                <c:pt idx="307">
                  <c:v>10.355849360733854</c:v>
                </c:pt>
                <c:pt idx="308">
                  <c:v>11.03702884656259</c:v>
                </c:pt>
                <c:pt idx="309">
                  <c:v>11.547127479576481</c:v>
                </c:pt>
                <c:pt idx="310">
                  <c:v>12.067253207768482</c:v>
                </c:pt>
                <c:pt idx="311">
                  <c:v>12.510154925226805</c:v>
                </c:pt>
                <c:pt idx="312">
                  <c:v>13.003145198875515</c:v>
                </c:pt>
                <c:pt idx="313">
                  <c:v>13.604715735781618</c:v>
                </c:pt>
                <c:pt idx="314">
                  <c:v>14.315638462316434</c:v>
                </c:pt>
                <c:pt idx="315">
                  <c:v>14.984655468722655</c:v>
                </c:pt>
                <c:pt idx="316">
                  <c:v>15.582042896433615</c:v>
                </c:pt>
                <c:pt idx="317">
                  <c:v>16.136769346973743</c:v>
                </c:pt>
                <c:pt idx="318">
                  <c:v>16.693840999518979</c:v>
                </c:pt>
                <c:pt idx="319">
                  <c:v>17.331290534848456</c:v>
                </c:pt>
                <c:pt idx="320">
                  <c:v>17.754293403776259</c:v>
                </c:pt>
                <c:pt idx="321">
                  <c:v>18.100025869575887</c:v>
                </c:pt>
                <c:pt idx="322">
                  <c:v>18.353871402562458</c:v>
                </c:pt>
                <c:pt idx="323">
                  <c:v>18.391245027547697</c:v>
                </c:pt>
                <c:pt idx="324">
                  <c:v>18.59560177741848</c:v>
                </c:pt>
                <c:pt idx="325">
                  <c:v>18.888118322985456</c:v>
                </c:pt>
                <c:pt idx="326">
                  <c:v>18.910632518115964</c:v>
                </c:pt>
                <c:pt idx="327">
                  <c:v>18.914359576393633</c:v>
                </c:pt>
                <c:pt idx="328">
                  <c:v>19.014267839825585</c:v>
                </c:pt>
                <c:pt idx="329">
                  <c:v>19.202538126562075</c:v>
                </c:pt>
                <c:pt idx="330">
                  <c:v>19.716284492535785</c:v>
                </c:pt>
                <c:pt idx="331">
                  <c:v>20.602275061181029</c:v>
                </c:pt>
                <c:pt idx="332">
                  <c:v>21.3179885947422</c:v>
                </c:pt>
                <c:pt idx="333">
                  <c:v>21.871693436972194</c:v>
                </c:pt>
                <c:pt idx="334">
                  <c:v>22.505866995896987</c:v>
                </c:pt>
                <c:pt idx="335">
                  <c:v>23.183093056673894</c:v>
                </c:pt>
                <c:pt idx="336">
                  <c:v>24.104200890689796</c:v>
                </c:pt>
                <c:pt idx="337">
                  <c:v>25.287899632707095</c:v>
                </c:pt>
                <c:pt idx="338">
                  <c:v>26.410675252697935</c:v>
                </c:pt>
                <c:pt idx="339">
                  <c:v>27.332500085976918</c:v>
                </c:pt>
                <c:pt idx="340">
                  <c:v>28.350490316208358</c:v>
                </c:pt>
                <c:pt idx="341">
                  <c:v>29.108666419555668</c:v>
                </c:pt>
                <c:pt idx="342">
                  <c:v>29.672758821261073</c:v>
                </c:pt>
                <c:pt idx="343">
                  <c:v>30.312261506974085</c:v>
                </c:pt>
                <c:pt idx="344">
                  <c:v>31.010767435453783</c:v>
                </c:pt>
                <c:pt idx="345">
                  <c:v>31.465133850128826</c:v>
                </c:pt>
                <c:pt idx="346">
                  <c:v>31.857512235712512</c:v>
                </c:pt>
                <c:pt idx="347">
                  <c:v>32.17199331203954</c:v>
                </c:pt>
                <c:pt idx="348">
                  <c:v>32.406333051523305</c:v>
                </c:pt>
                <c:pt idx="349">
                  <c:v>32.693942999335171</c:v>
                </c:pt>
                <c:pt idx="350">
                  <c:v>32.984939110951409</c:v>
                </c:pt>
                <c:pt idx="351">
                  <c:v>33.120724042201999</c:v>
                </c:pt>
                <c:pt idx="352">
                  <c:v>33.219448621435866</c:v>
                </c:pt>
                <c:pt idx="353">
                  <c:v>33.323465401535088</c:v>
                </c:pt>
                <c:pt idx="354">
                  <c:v>33.391954605700981</c:v>
                </c:pt>
                <c:pt idx="355">
                  <c:v>33.473179862116723</c:v>
                </c:pt>
                <c:pt idx="356">
                  <c:v>33.542662224196135</c:v>
                </c:pt>
                <c:pt idx="357">
                  <c:v>33.57454015313008</c:v>
                </c:pt>
                <c:pt idx="358">
                  <c:v>33.598896281429219</c:v>
                </c:pt>
                <c:pt idx="359">
                  <c:v>33.649959544224323</c:v>
                </c:pt>
                <c:pt idx="360">
                  <c:v>33.708729979377061</c:v>
                </c:pt>
                <c:pt idx="361">
                  <c:v>33.713986019317787</c:v>
                </c:pt>
                <c:pt idx="362">
                  <c:v>33.723225735140844</c:v>
                </c:pt>
                <c:pt idx="363">
                  <c:v>33.742239703929165</c:v>
                </c:pt>
                <c:pt idx="364">
                  <c:v>33.763854935523518</c:v>
                </c:pt>
              </c:numCache>
            </c:numRef>
          </c:yVal>
          <c:smooth val="1"/>
          <c:extLst>
            <c:ext xmlns:c16="http://schemas.microsoft.com/office/drawing/2014/chart" uri="{C3380CC4-5D6E-409C-BE32-E72D297353CC}">
              <c16:uniqueId val="{00000001-F34E-4337-A130-77DEA949C9E4}"/>
            </c:ext>
          </c:extLst>
        </c:ser>
        <c:ser>
          <c:idx val="2"/>
          <c:order val="2"/>
          <c:tx>
            <c:v>Projection 2041 - 2070</c:v>
          </c:tx>
          <c:spPr>
            <a:ln>
              <a:solidFill>
                <a:srgbClr val="92D050"/>
              </a:solidFill>
            </a:ln>
          </c:spPr>
          <c:marker>
            <c:symbol val="none"/>
          </c:marker>
          <c:xVal>
            <c:numRef>
              <c:f>Appleton70!$A$3:$A$367</c:f>
              <c:numCache>
                <c:formatCode>General</c:formatCode>
                <c:ptCount val="365"/>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pt idx="300">
                  <c:v>301</c:v>
                </c:pt>
                <c:pt idx="301">
                  <c:v>302</c:v>
                </c:pt>
                <c:pt idx="302">
                  <c:v>303</c:v>
                </c:pt>
                <c:pt idx="303">
                  <c:v>304</c:v>
                </c:pt>
                <c:pt idx="304">
                  <c:v>305</c:v>
                </c:pt>
                <c:pt idx="305">
                  <c:v>306</c:v>
                </c:pt>
                <c:pt idx="306">
                  <c:v>307</c:v>
                </c:pt>
                <c:pt idx="307">
                  <c:v>308</c:v>
                </c:pt>
                <c:pt idx="308">
                  <c:v>309</c:v>
                </c:pt>
                <c:pt idx="309">
                  <c:v>310</c:v>
                </c:pt>
                <c:pt idx="310">
                  <c:v>311</c:v>
                </c:pt>
                <c:pt idx="311">
                  <c:v>312</c:v>
                </c:pt>
                <c:pt idx="312">
                  <c:v>313</c:v>
                </c:pt>
                <c:pt idx="313">
                  <c:v>314</c:v>
                </c:pt>
                <c:pt idx="314">
                  <c:v>315</c:v>
                </c:pt>
                <c:pt idx="315">
                  <c:v>316</c:v>
                </c:pt>
                <c:pt idx="316">
                  <c:v>317</c:v>
                </c:pt>
                <c:pt idx="317">
                  <c:v>318</c:v>
                </c:pt>
                <c:pt idx="318">
                  <c:v>319</c:v>
                </c:pt>
                <c:pt idx="319">
                  <c:v>320</c:v>
                </c:pt>
                <c:pt idx="320">
                  <c:v>321</c:v>
                </c:pt>
                <c:pt idx="321">
                  <c:v>322</c:v>
                </c:pt>
                <c:pt idx="322">
                  <c:v>323</c:v>
                </c:pt>
                <c:pt idx="323">
                  <c:v>324</c:v>
                </c:pt>
                <c:pt idx="324">
                  <c:v>325</c:v>
                </c:pt>
                <c:pt idx="325">
                  <c:v>326</c:v>
                </c:pt>
                <c:pt idx="326">
                  <c:v>327</c:v>
                </c:pt>
                <c:pt idx="327">
                  <c:v>328</c:v>
                </c:pt>
                <c:pt idx="328">
                  <c:v>329</c:v>
                </c:pt>
                <c:pt idx="329">
                  <c:v>330</c:v>
                </c:pt>
                <c:pt idx="330">
                  <c:v>331</c:v>
                </c:pt>
                <c:pt idx="331">
                  <c:v>332</c:v>
                </c:pt>
                <c:pt idx="332">
                  <c:v>333</c:v>
                </c:pt>
                <c:pt idx="333">
                  <c:v>334</c:v>
                </c:pt>
                <c:pt idx="334">
                  <c:v>335</c:v>
                </c:pt>
                <c:pt idx="335">
                  <c:v>336</c:v>
                </c:pt>
                <c:pt idx="336">
                  <c:v>337</c:v>
                </c:pt>
                <c:pt idx="337">
                  <c:v>338</c:v>
                </c:pt>
                <c:pt idx="338">
                  <c:v>339</c:v>
                </c:pt>
                <c:pt idx="339">
                  <c:v>340</c:v>
                </c:pt>
                <c:pt idx="340">
                  <c:v>341</c:v>
                </c:pt>
                <c:pt idx="341">
                  <c:v>342</c:v>
                </c:pt>
                <c:pt idx="342">
                  <c:v>343</c:v>
                </c:pt>
                <c:pt idx="343">
                  <c:v>344</c:v>
                </c:pt>
                <c:pt idx="344">
                  <c:v>345</c:v>
                </c:pt>
                <c:pt idx="345">
                  <c:v>346</c:v>
                </c:pt>
                <c:pt idx="346">
                  <c:v>347</c:v>
                </c:pt>
                <c:pt idx="347">
                  <c:v>348</c:v>
                </c:pt>
                <c:pt idx="348">
                  <c:v>349</c:v>
                </c:pt>
                <c:pt idx="349">
                  <c:v>350</c:v>
                </c:pt>
                <c:pt idx="350">
                  <c:v>351</c:v>
                </c:pt>
                <c:pt idx="351">
                  <c:v>352</c:v>
                </c:pt>
                <c:pt idx="352">
                  <c:v>353</c:v>
                </c:pt>
                <c:pt idx="353">
                  <c:v>354</c:v>
                </c:pt>
                <c:pt idx="354">
                  <c:v>355</c:v>
                </c:pt>
                <c:pt idx="355">
                  <c:v>356</c:v>
                </c:pt>
                <c:pt idx="356">
                  <c:v>357</c:v>
                </c:pt>
                <c:pt idx="357">
                  <c:v>358</c:v>
                </c:pt>
                <c:pt idx="358">
                  <c:v>359</c:v>
                </c:pt>
                <c:pt idx="359">
                  <c:v>360</c:v>
                </c:pt>
                <c:pt idx="360">
                  <c:v>361</c:v>
                </c:pt>
                <c:pt idx="361">
                  <c:v>362</c:v>
                </c:pt>
                <c:pt idx="362">
                  <c:v>363</c:v>
                </c:pt>
                <c:pt idx="363">
                  <c:v>364</c:v>
                </c:pt>
                <c:pt idx="364">
                  <c:v>365</c:v>
                </c:pt>
              </c:numCache>
            </c:numRef>
          </c:xVal>
          <c:yVal>
            <c:numRef>
              <c:f>Appleton70!$AF$3:$AF$367</c:f>
              <c:numCache>
                <c:formatCode>0.00</c:formatCode>
                <c:ptCount val="365"/>
                <c:pt idx="0">
                  <c:v>37.22295272748331</c:v>
                </c:pt>
                <c:pt idx="1">
                  <c:v>37.59510644613934</c:v>
                </c:pt>
                <c:pt idx="2">
                  <c:v>37.937985502242221</c:v>
                </c:pt>
                <c:pt idx="3">
                  <c:v>38.256847920376067</c:v>
                </c:pt>
                <c:pt idx="4">
                  <c:v>38.594491656285193</c:v>
                </c:pt>
                <c:pt idx="5">
                  <c:v>38.949127911818294</c:v>
                </c:pt>
                <c:pt idx="6">
                  <c:v>39.303112177364646</c:v>
                </c:pt>
                <c:pt idx="7">
                  <c:v>39.643678985512437</c:v>
                </c:pt>
                <c:pt idx="8">
                  <c:v>39.915798644256938</c:v>
                </c:pt>
                <c:pt idx="9">
                  <c:v>40.145127475069003</c:v>
                </c:pt>
                <c:pt idx="10">
                  <c:v>40.324968937052361</c:v>
                </c:pt>
                <c:pt idx="11">
                  <c:v>40.444322221035279</c:v>
                </c:pt>
                <c:pt idx="12">
                  <c:v>40.588711848237274</c:v>
                </c:pt>
                <c:pt idx="13">
                  <c:v>40.875331825006761</c:v>
                </c:pt>
                <c:pt idx="14">
                  <c:v>41.397417618547472</c:v>
                </c:pt>
                <c:pt idx="15">
                  <c:v>41.845281410487615</c:v>
                </c:pt>
                <c:pt idx="16">
                  <c:v>42.067447674791538</c:v>
                </c:pt>
                <c:pt idx="17">
                  <c:v>42.552513740927751</c:v>
                </c:pt>
                <c:pt idx="18">
                  <c:v>43.364326061271015</c:v>
                </c:pt>
                <c:pt idx="19">
                  <c:v>44.545227182058959</c:v>
                </c:pt>
                <c:pt idx="20">
                  <c:v>46.072881262822051</c:v>
                </c:pt>
                <c:pt idx="21">
                  <c:v>47.852545383575517</c:v>
                </c:pt>
                <c:pt idx="22">
                  <c:v>49.694066173312137</c:v>
                </c:pt>
                <c:pt idx="23">
                  <c:v>51.735611857494412</c:v>
                </c:pt>
                <c:pt idx="24">
                  <c:v>53.912376228209887</c:v>
                </c:pt>
                <c:pt idx="25">
                  <c:v>55.96802397153359</c:v>
                </c:pt>
                <c:pt idx="26">
                  <c:v>57.762210658747662</c:v>
                </c:pt>
                <c:pt idx="27">
                  <c:v>59.353401052862331</c:v>
                </c:pt>
                <c:pt idx="28">
                  <c:v>60.860329288803065</c:v>
                </c:pt>
                <c:pt idx="29">
                  <c:v>62.272840142168604</c:v>
                </c:pt>
                <c:pt idx="30">
                  <c:v>63.563870778431323</c:v>
                </c:pt>
                <c:pt idx="31">
                  <c:v>64.657950458699077</c:v>
                </c:pt>
                <c:pt idx="32">
                  <c:v>65.532848668729073</c:v>
                </c:pt>
                <c:pt idx="33">
                  <c:v>66.148423695242897</c:v>
                </c:pt>
                <c:pt idx="34">
                  <c:v>66.498377133899481</c:v>
                </c:pt>
                <c:pt idx="35">
                  <c:v>66.61558523649478</c:v>
                </c:pt>
                <c:pt idx="36">
                  <c:v>66.585542698183403</c:v>
                </c:pt>
                <c:pt idx="37">
                  <c:v>66.487415114532908</c:v>
                </c:pt>
                <c:pt idx="38">
                  <c:v>66.344701291219081</c:v>
                </c:pt>
                <c:pt idx="39">
                  <c:v>66.174499581039385</c:v>
                </c:pt>
                <c:pt idx="40">
                  <c:v>66.007570094717238</c:v>
                </c:pt>
                <c:pt idx="41">
                  <c:v>65.866339547981269</c:v>
                </c:pt>
                <c:pt idx="42">
                  <c:v>65.759787721259883</c:v>
                </c:pt>
                <c:pt idx="43">
                  <c:v>65.718445073087977</c:v>
                </c:pt>
                <c:pt idx="44">
                  <c:v>65.768368038384125</c:v>
                </c:pt>
                <c:pt idx="45">
                  <c:v>65.834917497679996</c:v>
                </c:pt>
                <c:pt idx="46">
                  <c:v>65.968396794090253</c:v>
                </c:pt>
                <c:pt idx="47">
                  <c:v>66.185251308924208</c:v>
                </c:pt>
                <c:pt idx="48">
                  <c:v>66.429056692400877</c:v>
                </c:pt>
                <c:pt idx="49">
                  <c:v>66.685785827453955</c:v>
                </c:pt>
                <c:pt idx="50">
                  <c:v>66.961777860778128</c:v>
                </c:pt>
                <c:pt idx="51">
                  <c:v>67.452755268555109</c:v>
                </c:pt>
                <c:pt idx="52">
                  <c:v>68.282004454828794</c:v>
                </c:pt>
                <c:pt idx="53">
                  <c:v>69.673175438543069</c:v>
                </c:pt>
                <c:pt idx="54">
                  <c:v>71.712131807568511</c:v>
                </c:pt>
                <c:pt idx="55">
                  <c:v>74.178747490343213</c:v>
                </c:pt>
                <c:pt idx="56">
                  <c:v>77.048595198914285</c:v>
                </c:pt>
                <c:pt idx="57">
                  <c:v>79.898252248376011</c:v>
                </c:pt>
                <c:pt idx="58">
                  <c:v>82.387498334855835</c:v>
                </c:pt>
                <c:pt idx="59">
                  <c:v>84.179316834024561</c:v>
                </c:pt>
                <c:pt idx="60">
                  <c:v>85.138568021954868</c:v>
                </c:pt>
                <c:pt idx="61">
                  <c:v>84.892643504785823</c:v>
                </c:pt>
                <c:pt idx="62">
                  <c:v>83.437643084226735</c:v>
                </c:pt>
                <c:pt idx="63">
                  <c:v>81.255255342568091</c:v>
                </c:pt>
                <c:pt idx="64">
                  <c:v>78.753173473725127</c:v>
                </c:pt>
                <c:pt idx="65">
                  <c:v>76.366542671076999</c:v>
                </c:pt>
                <c:pt idx="66">
                  <c:v>74.31534082614867</c:v>
                </c:pt>
                <c:pt idx="67">
                  <c:v>72.758237706070474</c:v>
                </c:pt>
                <c:pt idx="68">
                  <c:v>71.385873914077123</c:v>
                </c:pt>
                <c:pt idx="69">
                  <c:v>70.446390293598029</c:v>
                </c:pt>
                <c:pt idx="70">
                  <c:v>69.668129937023451</c:v>
                </c:pt>
                <c:pt idx="71">
                  <c:v>68.931249424521496</c:v>
                </c:pt>
                <c:pt idx="72">
                  <c:v>68.319270763534035</c:v>
                </c:pt>
                <c:pt idx="73">
                  <c:v>67.798732191650615</c:v>
                </c:pt>
                <c:pt idx="74">
                  <c:v>67.125663362818571</c:v>
                </c:pt>
                <c:pt idx="75">
                  <c:v>66.665240672689023</c:v>
                </c:pt>
                <c:pt idx="76">
                  <c:v>66.294664437500074</c:v>
                </c:pt>
                <c:pt idx="77">
                  <c:v>65.942029664153637</c:v>
                </c:pt>
                <c:pt idx="78">
                  <c:v>65.610583519459894</c:v>
                </c:pt>
                <c:pt idx="79">
                  <c:v>65.173213716258758</c:v>
                </c:pt>
                <c:pt idx="80">
                  <c:v>64.656372589694712</c:v>
                </c:pt>
                <c:pt idx="81">
                  <c:v>63.830880081271751</c:v>
                </c:pt>
                <c:pt idx="82">
                  <c:v>62.964682144288126</c:v>
                </c:pt>
                <c:pt idx="83">
                  <c:v>61.815581335679376</c:v>
                </c:pt>
                <c:pt idx="84">
                  <c:v>60.431006053015089</c:v>
                </c:pt>
                <c:pt idx="85">
                  <c:v>59.104403159287102</c:v>
                </c:pt>
                <c:pt idx="86">
                  <c:v>57.997035979581057</c:v>
                </c:pt>
                <c:pt idx="87">
                  <c:v>56.995701030964462</c:v>
                </c:pt>
                <c:pt idx="88">
                  <c:v>55.912571610009579</c:v>
                </c:pt>
                <c:pt idx="89">
                  <c:v>54.879080029785797</c:v>
                </c:pt>
                <c:pt idx="90">
                  <c:v>54.18465852252843</c:v>
                </c:pt>
                <c:pt idx="91">
                  <c:v>53.737964516214376</c:v>
                </c:pt>
                <c:pt idx="92">
                  <c:v>53.479918399440123</c:v>
                </c:pt>
                <c:pt idx="93">
                  <c:v>53.556890810782662</c:v>
                </c:pt>
                <c:pt idx="94">
                  <c:v>54.257607521955848</c:v>
                </c:pt>
                <c:pt idx="95">
                  <c:v>55.198553062112481</c:v>
                </c:pt>
                <c:pt idx="96">
                  <c:v>55.744389687968884</c:v>
                </c:pt>
                <c:pt idx="97">
                  <c:v>56.234908840920511</c:v>
                </c:pt>
                <c:pt idx="98">
                  <c:v>56.596563129019884</c:v>
                </c:pt>
                <c:pt idx="99">
                  <c:v>56.477834981721386</c:v>
                </c:pt>
                <c:pt idx="100">
                  <c:v>56.288519629817586</c:v>
                </c:pt>
                <c:pt idx="101">
                  <c:v>56.105765130090774</c:v>
                </c:pt>
                <c:pt idx="102">
                  <c:v>55.633848522401891</c:v>
                </c:pt>
                <c:pt idx="103">
                  <c:v>55.063767621551463</c:v>
                </c:pt>
                <c:pt idx="104">
                  <c:v>54.584751639521009</c:v>
                </c:pt>
                <c:pt idx="105">
                  <c:v>54.034083693347611</c:v>
                </c:pt>
                <c:pt idx="106">
                  <c:v>53.201670054666842</c:v>
                </c:pt>
                <c:pt idx="107">
                  <c:v>52.205299638656548</c:v>
                </c:pt>
                <c:pt idx="108">
                  <c:v>51.046230276158482</c:v>
                </c:pt>
                <c:pt idx="109">
                  <c:v>50.142426138312054</c:v>
                </c:pt>
                <c:pt idx="110">
                  <c:v>49.299571663972777</c:v>
                </c:pt>
                <c:pt idx="111">
                  <c:v>48.691219617750392</c:v>
                </c:pt>
                <c:pt idx="112">
                  <c:v>47.735689173580781</c:v>
                </c:pt>
                <c:pt idx="113">
                  <c:v>46.702714732515986</c:v>
                </c:pt>
                <c:pt idx="114">
                  <c:v>45.817665140532853</c:v>
                </c:pt>
                <c:pt idx="115">
                  <c:v>45.112246292946232</c:v>
                </c:pt>
                <c:pt idx="116">
                  <c:v>44.549335435283517</c:v>
                </c:pt>
                <c:pt idx="117">
                  <c:v>43.873139278024325</c:v>
                </c:pt>
                <c:pt idx="118">
                  <c:v>43.244626345709712</c:v>
                </c:pt>
                <c:pt idx="119">
                  <c:v>42.503860505152993</c:v>
                </c:pt>
                <c:pt idx="120">
                  <c:v>41.611003741941325</c:v>
                </c:pt>
                <c:pt idx="121">
                  <c:v>40.732834900941512</c:v>
                </c:pt>
                <c:pt idx="122">
                  <c:v>39.723041262566142</c:v>
                </c:pt>
                <c:pt idx="123">
                  <c:v>38.304933567606682</c:v>
                </c:pt>
                <c:pt idx="124">
                  <c:v>37.091915614500728</c:v>
                </c:pt>
                <c:pt idx="125">
                  <c:v>35.52008138121154</c:v>
                </c:pt>
                <c:pt idx="126">
                  <c:v>34.148216098458647</c:v>
                </c:pt>
                <c:pt idx="127">
                  <c:v>33.373118102704765</c:v>
                </c:pt>
                <c:pt idx="128">
                  <c:v>33.115320579997608</c:v>
                </c:pt>
                <c:pt idx="129">
                  <c:v>33.098977522113429</c:v>
                </c:pt>
                <c:pt idx="130">
                  <c:v>33.231693623312978</c:v>
                </c:pt>
                <c:pt idx="131">
                  <c:v>33.481835006301168</c:v>
                </c:pt>
                <c:pt idx="132">
                  <c:v>33.625390938029462</c:v>
                </c:pt>
                <c:pt idx="133">
                  <c:v>33.592168803695252</c:v>
                </c:pt>
                <c:pt idx="134">
                  <c:v>33.521768819089722</c:v>
                </c:pt>
                <c:pt idx="135">
                  <c:v>33.44200780497281</c:v>
                </c:pt>
                <c:pt idx="136">
                  <c:v>33.364152481885576</c:v>
                </c:pt>
                <c:pt idx="137">
                  <c:v>33.315779228805724</c:v>
                </c:pt>
                <c:pt idx="138">
                  <c:v>33.46298410456194</c:v>
                </c:pt>
                <c:pt idx="139">
                  <c:v>33.70988763861029</c:v>
                </c:pt>
                <c:pt idx="140">
                  <c:v>34.294919669816849</c:v>
                </c:pt>
                <c:pt idx="141">
                  <c:v>34.985695710458238</c:v>
                </c:pt>
                <c:pt idx="142">
                  <c:v>35.848911262452766</c:v>
                </c:pt>
                <c:pt idx="143">
                  <c:v>36.270471373633065</c:v>
                </c:pt>
                <c:pt idx="144">
                  <c:v>36.322931946022273</c:v>
                </c:pt>
                <c:pt idx="145">
                  <c:v>36.149383768645123</c:v>
                </c:pt>
                <c:pt idx="146">
                  <c:v>35.844930807094741</c:v>
                </c:pt>
                <c:pt idx="147">
                  <c:v>35.499999485057003</c:v>
                </c:pt>
                <c:pt idx="148">
                  <c:v>35.260697111149689</c:v>
                </c:pt>
                <c:pt idx="149">
                  <c:v>34.778279261917966</c:v>
                </c:pt>
                <c:pt idx="150">
                  <c:v>34.15291410705678</c:v>
                </c:pt>
                <c:pt idx="151">
                  <c:v>33.461958751666927</c:v>
                </c:pt>
                <c:pt idx="152">
                  <c:v>32.74351753729885</c:v>
                </c:pt>
                <c:pt idx="153">
                  <c:v>31.747923435478182</c:v>
                </c:pt>
                <c:pt idx="154">
                  <c:v>30.603193794766955</c:v>
                </c:pt>
                <c:pt idx="155">
                  <c:v>29.345660242475681</c:v>
                </c:pt>
                <c:pt idx="156">
                  <c:v>28.209356509539358</c:v>
                </c:pt>
                <c:pt idx="157">
                  <c:v>27.190525489802507</c:v>
                </c:pt>
                <c:pt idx="158">
                  <c:v>26.368366204884232</c:v>
                </c:pt>
                <c:pt idx="159">
                  <c:v>25.658568068798481</c:v>
                </c:pt>
                <c:pt idx="160">
                  <c:v>24.818052108196426</c:v>
                </c:pt>
                <c:pt idx="161">
                  <c:v>24.03179816019712</c:v>
                </c:pt>
                <c:pt idx="162">
                  <c:v>23.221643200346126</c:v>
                </c:pt>
                <c:pt idx="163">
                  <c:v>22.401778992888989</c:v>
                </c:pt>
                <c:pt idx="164">
                  <c:v>21.650845748347262</c:v>
                </c:pt>
                <c:pt idx="165">
                  <c:v>20.778542381414386</c:v>
                </c:pt>
                <c:pt idx="166">
                  <c:v>19.928092600551214</c:v>
                </c:pt>
                <c:pt idx="167">
                  <c:v>19.186413447199726</c:v>
                </c:pt>
                <c:pt idx="168">
                  <c:v>18.712721752015327</c:v>
                </c:pt>
                <c:pt idx="169">
                  <c:v>18.129119811878009</c:v>
                </c:pt>
                <c:pt idx="170">
                  <c:v>17.504499192236409</c:v>
                </c:pt>
                <c:pt idx="171">
                  <c:v>17.044092825061227</c:v>
                </c:pt>
                <c:pt idx="172">
                  <c:v>16.746805056743447</c:v>
                </c:pt>
                <c:pt idx="173">
                  <c:v>16.65789766861856</c:v>
                </c:pt>
                <c:pt idx="174">
                  <c:v>16.775666644178891</c:v>
                </c:pt>
                <c:pt idx="175">
                  <c:v>16.921319077173727</c:v>
                </c:pt>
                <c:pt idx="176">
                  <c:v>17.046719987433583</c:v>
                </c:pt>
                <c:pt idx="177">
                  <c:v>17.120127150476982</c:v>
                </c:pt>
                <c:pt idx="178">
                  <c:v>17.156550612317407</c:v>
                </c:pt>
                <c:pt idx="179">
                  <c:v>17.235876499372591</c:v>
                </c:pt>
                <c:pt idx="180">
                  <c:v>17.266643282885369</c:v>
                </c:pt>
                <c:pt idx="181">
                  <c:v>17.347580422941522</c:v>
                </c:pt>
                <c:pt idx="182">
                  <c:v>17.290640028203434</c:v>
                </c:pt>
                <c:pt idx="183">
                  <c:v>16.967456399788297</c:v>
                </c:pt>
                <c:pt idx="184">
                  <c:v>16.457988353780351</c:v>
                </c:pt>
                <c:pt idx="185">
                  <c:v>15.964788469764203</c:v>
                </c:pt>
                <c:pt idx="186">
                  <c:v>15.440305152500063</c:v>
                </c:pt>
                <c:pt idx="187">
                  <c:v>14.804014309786922</c:v>
                </c:pt>
                <c:pt idx="188">
                  <c:v>14.148113858802159</c:v>
                </c:pt>
                <c:pt idx="189">
                  <c:v>13.561183100511412</c:v>
                </c:pt>
                <c:pt idx="190">
                  <c:v>13.165852129091643</c:v>
                </c:pt>
                <c:pt idx="191">
                  <c:v>12.990589520914499</c:v>
                </c:pt>
                <c:pt idx="192">
                  <c:v>12.739006193360868</c:v>
                </c:pt>
                <c:pt idx="193">
                  <c:v>12.540141334650256</c:v>
                </c:pt>
                <c:pt idx="194">
                  <c:v>12.464123630848249</c:v>
                </c:pt>
                <c:pt idx="195">
                  <c:v>12.55683236901875</c:v>
                </c:pt>
                <c:pt idx="196">
                  <c:v>12.834513877339351</c:v>
                </c:pt>
                <c:pt idx="197">
                  <c:v>12.907206835373563</c:v>
                </c:pt>
                <c:pt idx="198">
                  <c:v>13.004001665774965</c:v>
                </c:pt>
                <c:pt idx="199">
                  <c:v>13.172586840370876</c:v>
                </c:pt>
                <c:pt idx="200">
                  <c:v>13.244707679904254</c:v>
                </c:pt>
                <c:pt idx="201">
                  <c:v>13.216854825916858</c:v>
                </c:pt>
                <c:pt idx="202">
                  <c:v>13.222874175656525</c:v>
                </c:pt>
                <c:pt idx="203">
                  <c:v>13.175711474398931</c:v>
                </c:pt>
                <c:pt idx="204">
                  <c:v>13.215884779038168</c:v>
                </c:pt>
                <c:pt idx="205">
                  <c:v>13.49448341624792</c:v>
                </c:pt>
                <c:pt idx="206">
                  <c:v>13.579691555092179</c:v>
                </c:pt>
                <c:pt idx="207">
                  <c:v>13.599398365889682</c:v>
                </c:pt>
                <c:pt idx="208">
                  <c:v>13.794706866577958</c:v>
                </c:pt>
                <c:pt idx="209">
                  <c:v>13.827220206462755</c:v>
                </c:pt>
                <c:pt idx="210">
                  <c:v>13.92839265776235</c:v>
                </c:pt>
                <c:pt idx="211">
                  <c:v>14.147284591831754</c:v>
                </c:pt>
                <c:pt idx="212">
                  <c:v>14.318664844701724</c:v>
                </c:pt>
                <c:pt idx="213">
                  <c:v>14.383432476139928</c:v>
                </c:pt>
                <c:pt idx="214">
                  <c:v>14.57888572253159</c:v>
                </c:pt>
                <c:pt idx="215">
                  <c:v>14.807747438557197</c:v>
                </c:pt>
                <c:pt idx="216">
                  <c:v>14.90874885760053</c:v>
                </c:pt>
                <c:pt idx="217">
                  <c:v>14.872875137143861</c:v>
                </c:pt>
                <c:pt idx="218">
                  <c:v>14.829951057141779</c:v>
                </c:pt>
                <c:pt idx="219">
                  <c:v>14.581311047131454</c:v>
                </c:pt>
                <c:pt idx="220">
                  <c:v>14.350813080977659</c:v>
                </c:pt>
                <c:pt idx="221">
                  <c:v>14.210487303450504</c:v>
                </c:pt>
                <c:pt idx="222">
                  <c:v>14.015467543923329</c:v>
                </c:pt>
                <c:pt idx="223">
                  <c:v>13.69561306347412</c:v>
                </c:pt>
                <c:pt idx="224">
                  <c:v>13.360166461130643</c:v>
                </c:pt>
                <c:pt idx="225">
                  <c:v>13.065790508479527</c:v>
                </c:pt>
                <c:pt idx="226">
                  <c:v>12.727167994696932</c:v>
                </c:pt>
                <c:pt idx="227">
                  <c:v>12.474770748413809</c:v>
                </c:pt>
                <c:pt idx="228">
                  <c:v>12.296255524504431</c:v>
                </c:pt>
                <c:pt idx="229">
                  <c:v>12.107409184910669</c:v>
                </c:pt>
                <c:pt idx="230">
                  <c:v>11.781288731495557</c:v>
                </c:pt>
                <c:pt idx="231">
                  <c:v>11.539568677415117</c:v>
                </c:pt>
                <c:pt idx="232">
                  <c:v>11.411758879421059</c:v>
                </c:pt>
                <c:pt idx="233">
                  <c:v>11.313971043481365</c:v>
                </c:pt>
                <c:pt idx="234">
                  <c:v>11.434939563715993</c:v>
                </c:pt>
                <c:pt idx="235">
                  <c:v>11.390484418800703</c:v>
                </c:pt>
                <c:pt idx="236">
                  <c:v>11.180223342537152</c:v>
                </c:pt>
                <c:pt idx="237">
                  <c:v>11.08974179109757</c:v>
                </c:pt>
                <c:pt idx="238">
                  <c:v>10.984855233180333</c:v>
                </c:pt>
                <c:pt idx="239">
                  <c:v>10.880018590861649</c:v>
                </c:pt>
                <c:pt idx="240">
                  <c:v>10.84555179924576</c:v>
                </c:pt>
                <c:pt idx="241">
                  <c:v>10.778753658082532</c:v>
                </c:pt>
                <c:pt idx="242">
                  <c:v>10.835156956933201</c:v>
                </c:pt>
                <c:pt idx="243">
                  <c:v>10.718572999817681</c:v>
                </c:pt>
                <c:pt idx="244">
                  <c:v>10.669547947871731</c:v>
                </c:pt>
                <c:pt idx="245">
                  <c:v>10.709555692137954</c:v>
                </c:pt>
                <c:pt idx="246">
                  <c:v>10.660380749291201</c:v>
                </c:pt>
                <c:pt idx="247">
                  <c:v>10.67581484804923</c:v>
                </c:pt>
                <c:pt idx="248">
                  <c:v>10.626423470363594</c:v>
                </c:pt>
                <c:pt idx="249">
                  <c:v>10.550363313692303</c:v>
                </c:pt>
                <c:pt idx="250">
                  <c:v>10.510411408664957</c:v>
                </c:pt>
                <c:pt idx="251">
                  <c:v>10.559051905625982</c:v>
                </c:pt>
                <c:pt idx="252">
                  <c:v>10.632296960666554</c:v>
                </c:pt>
                <c:pt idx="253">
                  <c:v>10.836423093557887</c:v>
                </c:pt>
                <c:pt idx="254">
                  <c:v>11.160237725640989</c:v>
                </c:pt>
                <c:pt idx="255">
                  <c:v>11.699918449540048</c:v>
                </c:pt>
                <c:pt idx="256">
                  <c:v>12.111134253230514</c:v>
                </c:pt>
                <c:pt idx="257">
                  <c:v>12.347520787237597</c:v>
                </c:pt>
                <c:pt idx="258">
                  <c:v>12.467866347963216</c:v>
                </c:pt>
                <c:pt idx="259">
                  <c:v>12.408573687905209</c:v>
                </c:pt>
                <c:pt idx="260">
                  <c:v>12.267738404952228</c:v>
                </c:pt>
                <c:pt idx="261">
                  <c:v>12.130854310136938</c:v>
                </c:pt>
                <c:pt idx="262">
                  <c:v>12.131547108543616</c:v>
                </c:pt>
                <c:pt idx="263">
                  <c:v>12.082462651144484</c:v>
                </c:pt>
                <c:pt idx="264">
                  <c:v>12.121797070187178</c:v>
                </c:pt>
                <c:pt idx="265">
                  <c:v>12.047878000839857</c:v>
                </c:pt>
                <c:pt idx="266">
                  <c:v>12.012984151131553</c:v>
                </c:pt>
                <c:pt idx="267">
                  <c:v>12.067731871052352</c:v>
                </c:pt>
                <c:pt idx="268">
                  <c:v>12.081082947350701</c:v>
                </c:pt>
                <c:pt idx="269">
                  <c:v>12.095978434861355</c:v>
                </c:pt>
                <c:pt idx="270">
                  <c:v>12.10861115400604</c:v>
                </c:pt>
                <c:pt idx="271">
                  <c:v>12.239320873251895</c:v>
                </c:pt>
                <c:pt idx="272">
                  <c:v>12.398373284900275</c:v>
                </c:pt>
                <c:pt idx="273">
                  <c:v>12.638900049460938</c:v>
                </c:pt>
                <c:pt idx="274">
                  <c:v>12.861309069384616</c:v>
                </c:pt>
                <c:pt idx="275">
                  <c:v>13.020146537855338</c:v>
                </c:pt>
                <c:pt idx="276">
                  <c:v>13.294586714616196</c:v>
                </c:pt>
                <c:pt idx="277">
                  <c:v>13.560926124191225</c:v>
                </c:pt>
                <c:pt idx="278">
                  <c:v>14.032638278642739</c:v>
                </c:pt>
                <c:pt idx="279">
                  <c:v>14.726220766039042</c:v>
                </c:pt>
                <c:pt idx="280">
                  <c:v>14.876552139201355</c:v>
                </c:pt>
                <c:pt idx="281">
                  <c:v>14.969628991232495</c:v>
                </c:pt>
                <c:pt idx="282">
                  <c:v>15.068731051562825</c:v>
                </c:pt>
                <c:pt idx="283">
                  <c:v>15.127667015736694</c:v>
                </c:pt>
                <c:pt idx="284">
                  <c:v>15.135791692225594</c:v>
                </c:pt>
                <c:pt idx="285">
                  <c:v>14.742023932833826</c:v>
                </c:pt>
                <c:pt idx="286">
                  <c:v>14.286604511822329</c:v>
                </c:pt>
                <c:pt idx="287">
                  <c:v>13.781640220092997</c:v>
                </c:pt>
                <c:pt idx="288">
                  <c:v>13.083920784054939</c:v>
                </c:pt>
                <c:pt idx="289">
                  <c:v>12.150219373580311</c:v>
                </c:pt>
                <c:pt idx="290">
                  <c:v>11.112852858458355</c:v>
                </c:pt>
                <c:pt idx="291">
                  <c:v>10.283371840782696</c:v>
                </c:pt>
                <c:pt idx="292">
                  <c:v>9.6264907483557405</c:v>
                </c:pt>
                <c:pt idx="293">
                  <c:v>9.2135117629377437</c:v>
                </c:pt>
                <c:pt idx="294">
                  <c:v>8.9444097596623546</c:v>
                </c:pt>
                <c:pt idx="295">
                  <c:v>8.7229653157755997</c:v>
                </c:pt>
                <c:pt idx="296">
                  <c:v>8.4002499404368773</c:v>
                </c:pt>
                <c:pt idx="297">
                  <c:v>8.1902980516392976</c:v>
                </c:pt>
                <c:pt idx="298">
                  <c:v>8.0084181783763295</c:v>
                </c:pt>
                <c:pt idx="299">
                  <c:v>7.9576839476239813</c:v>
                </c:pt>
                <c:pt idx="300">
                  <c:v>8.0224420809065276</c:v>
                </c:pt>
                <c:pt idx="301">
                  <c:v>8.0777562516357992</c:v>
                </c:pt>
                <c:pt idx="302">
                  <c:v>8.0655134609575949</c:v>
                </c:pt>
                <c:pt idx="303">
                  <c:v>7.9440688133867576</c:v>
                </c:pt>
                <c:pt idx="304">
                  <c:v>7.9268401033402052</c:v>
                </c:pt>
                <c:pt idx="305">
                  <c:v>8.0776552602114151</c:v>
                </c:pt>
                <c:pt idx="306">
                  <c:v>8.5446988791053808</c:v>
                </c:pt>
                <c:pt idx="307">
                  <c:v>9.277331071578331</c:v>
                </c:pt>
                <c:pt idx="308">
                  <c:v>9.6768747956972021</c:v>
                </c:pt>
                <c:pt idx="309">
                  <c:v>9.9569084643828329</c:v>
                </c:pt>
                <c:pt idx="310">
                  <c:v>10.277297949217544</c:v>
                </c:pt>
                <c:pt idx="311">
                  <c:v>10.62965964805786</c:v>
                </c:pt>
                <c:pt idx="312">
                  <c:v>10.904606915584544</c:v>
                </c:pt>
                <c:pt idx="313">
                  <c:v>11.270382011156748</c:v>
                </c:pt>
                <c:pt idx="314">
                  <c:v>11.701415069115985</c:v>
                </c:pt>
                <c:pt idx="315">
                  <c:v>12.129574009473215</c:v>
                </c:pt>
                <c:pt idx="316">
                  <c:v>12.483576810058628</c:v>
                </c:pt>
                <c:pt idx="317">
                  <c:v>12.719370385559806</c:v>
                </c:pt>
                <c:pt idx="318">
                  <c:v>13.080610713237016</c:v>
                </c:pt>
                <c:pt idx="319">
                  <c:v>13.394848439315025</c:v>
                </c:pt>
                <c:pt idx="320">
                  <c:v>13.742227382666364</c:v>
                </c:pt>
                <c:pt idx="321">
                  <c:v>13.888049995165474</c:v>
                </c:pt>
                <c:pt idx="322">
                  <c:v>14.060516111559643</c:v>
                </c:pt>
                <c:pt idx="323">
                  <c:v>14.110543682405057</c:v>
                </c:pt>
                <c:pt idx="324">
                  <c:v>14.102288845476613</c:v>
                </c:pt>
                <c:pt idx="325">
                  <c:v>14.240609540161206</c:v>
                </c:pt>
                <c:pt idx="326">
                  <c:v>14.440969202639351</c:v>
                </c:pt>
                <c:pt idx="327">
                  <c:v>14.472899308260216</c:v>
                </c:pt>
                <c:pt idx="328">
                  <c:v>14.533893181778669</c:v>
                </c:pt>
                <c:pt idx="329">
                  <c:v>14.693006918372737</c:v>
                </c:pt>
                <c:pt idx="330">
                  <c:v>15.065240061096407</c:v>
                </c:pt>
                <c:pt idx="331">
                  <c:v>15.67293947975817</c:v>
                </c:pt>
                <c:pt idx="332">
                  <c:v>16.210276743864235</c:v>
                </c:pt>
                <c:pt idx="333">
                  <c:v>16.819885329341325</c:v>
                </c:pt>
                <c:pt idx="334">
                  <c:v>17.4391990427564</c:v>
                </c:pt>
                <c:pt idx="335">
                  <c:v>17.965190718957516</c:v>
                </c:pt>
                <c:pt idx="336">
                  <c:v>18.732012370096939</c:v>
                </c:pt>
                <c:pt idx="337">
                  <c:v>19.755403650562965</c:v>
                </c:pt>
                <c:pt idx="338">
                  <c:v>20.963390485995866</c:v>
                </c:pt>
                <c:pt idx="339">
                  <c:v>21.973389389876552</c:v>
                </c:pt>
                <c:pt idx="340">
                  <c:v>22.951639343807454</c:v>
                </c:pt>
                <c:pt idx="341">
                  <c:v>23.987347203006255</c:v>
                </c:pt>
                <c:pt idx="342">
                  <c:v>24.77458404071934</c:v>
                </c:pt>
                <c:pt idx="343">
                  <c:v>25.556208019344602</c:v>
                </c:pt>
                <c:pt idx="344">
                  <c:v>26.425429871925953</c:v>
                </c:pt>
                <c:pt idx="345">
                  <c:v>27.204839514997115</c:v>
                </c:pt>
                <c:pt idx="346">
                  <c:v>27.922023149132947</c:v>
                </c:pt>
                <c:pt idx="347">
                  <c:v>28.547016403615743</c:v>
                </c:pt>
                <c:pt idx="348">
                  <c:v>29.161851771205882</c:v>
                </c:pt>
                <c:pt idx="349">
                  <c:v>29.802410803827012</c:v>
                </c:pt>
                <c:pt idx="350">
                  <c:v>30.344352864659609</c:v>
                </c:pt>
                <c:pt idx="351">
                  <c:v>30.886924921654881</c:v>
                </c:pt>
                <c:pt idx="352">
                  <c:v>31.332173226450237</c:v>
                </c:pt>
                <c:pt idx="353">
                  <c:v>31.742553230034233</c:v>
                </c:pt>
                <c:pt idx="354">
                  <c:v>32.155608976187068</c:v>
                </c:pt>
                <c:pt idx="355">
                  <c:v>32.534367074357071</c:v>
                </c:pt>
                <c:pt idx="356">
                  <c:v>32.897475774720135</c:v>
                </c:pt>
                <c:pt idx="357">
                  <c:v>33.345475464840383</c:v>
                </c:pt>
                <c:pt idx="358">
                  <c:v>33.768809789504644</c:v>
                </c:pt>
                <c:pt idx="359">
                  <c:v>34.188583751904602</c:v>
                </c:pt>
                <c:pt idx="360">
                  <c:v>34.605536900669847</c:v>
                </c:pt>
                <c:pt idx="361">
                  <c:v>35.005863907412838</c:v>
                </c:pt>
                <c:pt idx="362">
                  <c:v>35.432826087865124</c:v>
                </c:pt>
                <c:pt idx="363">
                  <c:v>35.819535991890639</c:v>
                </c:pt>
                <c:pt idx="364">
                  <c:v>36.187310822678285</c:v>
                </c:pt>
              </c:numCache>
            </c:numRef>
          </c:yVal>
          <c:smooth val="1"/>
          <c:extLst>
            <c:ext xmlns:c16="http://schemas.microsoft.com/office/drawing/2014/chart" uri="{C3380CC4-5D6E-409C-BE32-E72D297353CC}">
              <c16:uniqueId val="{00000002-F34E-4337-A130-77DEA949C9E4}"/>
            </c:ext>
          </c:extLst>
        </c:ser>
        <c:ser>
          <c:idx val="3"/>
          <c:order val="3"/>
          <c:tx>
            <c:v>Projection 2071 - 2100</c:v>
          </c:tx>
          <c:spPr>
            <a:ln>
              <a:solidFill>
                <a:srgbClr val="FF0000"/>
              </a:solidFill>
            </a:ln>
          </c:spPr>
          <c:marker>
            <c:symbol val="none"/>
          </c:marker>
          <c:xVal>
            <c:numRef>
              <c:f>Appleton100!$A$3:$A$367</c:f>
              <c:numCache>
                <c:formatCode>General</c:formatCode>
                <c:ptCount val="365"/>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pt idx="300">
                  <c:v>301</c:v>
                </c:pt>
                <c:pt idx="301">
                  <c:v>302</c:v>
                </c:pt>
                <c:pt idx="302">
                  <c:v>303</c:v>
                </c:pt>
                <c:pt idx="303">
                  <c:v>304</c:v>
                </c:pt>
                <c:pt idx="304">
                  <c:v>305</c:v>
                </c:pt>
                <c:pt idx="305">
                  <c:v>306</c:v>
                </c:pt>
                <c:pt idx="306">
                  <c:v>307</c:v>
                </c:pt>
                <c:pt idx="307">
                  <c:v>308</c:v>
                </c:pt>
                <c:pt idx="308">
                  <c:v>309</c:v>
                </c:pt>
                <c:pt idx="309">
                  <c:v>310</c:v>
                </c:pt>
                <c:pt idx="310">
                  <c:v>311</c:v>
                </c:pt>
                <c:pt idx="311">
                  <c:v>312</c:v>
                </c:pt>
                <c:pt idx="312">
                  <c:v>313</c:v>
                </c:pt>
                <c:pt idx="313">
                  <c:v>314</c:v>
                </c:pt>
                <c:pt idx="314">
                  <c:v>315</c:v>
                </c:pt>
                <c:pt idx="315">
                  <c:v>316</c:v>
                </c:pt>
                <c:pt idx="316">
                  <c:v>317</c:v>
                </c:pt>
                <c:pt idx="317">
                  <c:v>318</c:v>
                </c:pt>
                <c:pt idx="318">
                  <c:v>319</c:v>
                </c:pt>
                <c:pt idx="319">
                  <c:v>320</c:v>
                </c:pt>
                <c:pt idx="320">
                  <c:v>321</c:v>
                </c:pt>
                <c:pt idx="321">
                  <c:v>322</c:v>
                </c:pt>
                <c:pt idx="322">
                  <c:v>323</c:v>
                </c:pt>
                <c:pt idx="323">
                  <c:v>324</c:v>
                </c:pt>
                <c:pt idx="324">
                  <c:v>325</c:v>
                </c:pt>
                <c:pt idx="325">
                  <c:v>326</c:v>
                </c:pt>
                <c:pt idx="326">
                  <c:v>327</c:v>
                </c:pt>
                <c:pt idx="327">
                  <c:v>328</c:v>
                </c:pt>
                <c:pt idx="328">
                  <c:v>329</c:v>
                </c:pt>
                <c:pt idx="329">
                  <c:v>330</c:v>
                </c:pt>
                <c:pt idx="330">
                  <c:v>331</c:v>
                </c:pt>
                <c:pt idx="331">
                  <c:v>332</c:v>
                </c:pt>
                <c:pt idx="332">
                  <c:v>333</c:v>
                </c:pt>
                <c:pt idx="333">
                  <c:v>334</c:v>
                </c:pt>
                <c:pt idx="334">
                  <c:v>335</c:v>
                </c:pt>
                <c:pt idx="335">
                  <c:v>336</c:v>
                </c:pt>
                <c:pt idx="336">
                  <c:v>337</c:v>
                </c:pt>
                <c:pt idx="337">
                  <c:v>338</c:v>
                </c:pt>
                <c:pt idx="338">
                  <c:v>339</c:v>
                </c:pt>
                <c:pt idx="339">
                  <c:v>340</c:v>
                </c:pt>
                <c:pt idx="340">
                  <c:v>341</c:v>
                </c:pt>
                <c:pt idx="341">
                  <c:v>342</c:v>
                </c:pt>
                <c:pt idx="342">
                  <c:v>343</c:v>
                </c:pt>
                <c:pt idx="343">
                  <c:v>344</c:v>
                </c:pt>
                <c:pt idx="344">
                  <c:v>345</c:v>
                </c:pt>
                <c:pt idx="345">
                  <c:v>346</c:v>
                </c:pt>
                <c:pt idx="346">
                  <c:v>347</c:v>
                </c:pt>
                <c:pt idx="347">
                  <c:v>348</c:v>
                </c:pt>
                <c:pt idx="348">
                  <c:v>349</c:v>
                </c:pt>
                <c:pt idx="349">
                  <c:v>350</c:v>
                </c:pt>
                <c:pt idx="350">
                  <c:v>351</c:v>
                </c:pt>
                <c:pt idx="351">
                  <c:v>352</c:v>
                </c:pt>
                <c:pt idx="352">
                  <c:v>353</c:v>
                </c:pt>
                <c:pt idx="353">
                  <c:v>354</c:v>
                </c:pt>
                <c:pt idx="354">
                  <c:v>355</c:v>
                </c:pt>
                <c:pt idx="355">
                  <c:v>356</c:v>
                </c:pt>
                <c:pt idx="356">
                  <c:v>357</c:v>
                </c:pt>
                <c:pt idx="357">
                  <c:v>358</c:v>
                </c:pt>
                <c:pt idx="358">
                  <c:v>359</c:v>
                </c:pt>
                <c:pt idx="359">
                  <c:v>360</c:v>
                </c:pt>
                <c:pt idx="360">
                  <c:v>361</c:v>
                </c:pt>
                <c:pt idx="361">
                  <c:v>362</c:v>
                </c:pt>
                <c:pt idx="362">
                  <c:v>363</c:v>
                </c:pt>
                <c:pt idx="363">
                  <c:v>364</c:v>
                </c:pt>
                <c:pt idx="364">
                  <c:v>365</c:v>
                </c:pt>
              </c:numCache>
            </c:numRef>
          </c:xVal>
          <c:yVal>
            <c:numRef>
              <c:f>Appleton100!$AF$3:$AF$367</c:f>
              <c:numCache>
                <c:formatCode>0.00</c:formatCode>
                <c:ptCount val="365"/>
                <c:pt idx="0">
                  <c:v>42.426232206490923</c:v>
                </c:pt>
                <c:pt idx="1">
                  <c:v>42.710424208930199</c:v>
                </c:pt>
                <c:pt idx="2">
                  <c:v>43.092708467324499</c:v>
                </c:pt>
                <c:pt idx="3">
                  <c:v>43.520610483871181</c:v>
                </c:pt>
                <c:pt idx="4">
                  <c:v>44.02220343932823</c:v>
                </c:pt>
                <c:pt idx="5">
                  <c:v>44.625760371757124</c:v>
                </c:pt>
                <c:pt idx="6">
                  <c:v>45.194607601622465</c:v>
                </c:pt>
                <c:pt idx="7">
                  <c:v>45.603966078593366</c:v>
                </c:pt>
                <c:pt idx="8">
                  <c:v>46.009044839216607</c:v>
                </c:pt>
                <c:pt idx="9">
                  <c:v>46.441630525925831</c:v>
                </c:pt>
                <c:pt idx="10">
                  <c:v>46.896751957160951</c:v>
                </c:pt>
                <c:pt idx="11">
                  <c:v>47.367794193379879</c:v>
                </c:pt>
                <c:pt idx="12">
                  <c:v>47.916636233323317</c:v>
                </c:pt>
                <c:pt idx="13">
                  <c:v>48.663613817646876</c:v>
                </c:pt>
                <c:pt idx="14">
                  <c:v>49.629922314371989</c:v>
                </c:pt>
                <c:pt idx="15">
                  <c:v>50.135645009330077</c:v>
                </c:pt>
                <c:pt idx="16">
                  <c:v>50.724565983291811</c:v>
                </c:pt>
                <c:pt idx="17">
                  <c:v>51.530138658344555</c:v>
                </c:pt>
                <c:pt idx="18">
                  <c:v>52.582618463038003</c:v>
                </c:pt>
                <c:pt idx="19">
                  <c:v>53.888102633544548</c:v>
                </c:pt>
                <c:pt idx="20">
                  <c:v>55.208710172403215</c:v>
                </c:pt>
                <c:pt idx="21">
                  <c:v>56.853049651584563</c:v>
                </c:pt>
                <c:pt idx="22">
                  <c:v>58.88959142473756</c:v>
                </c:pt>
                <c:pt idx="23">
                  <c:v>61.138804569134066</c:v>
                </c:pt>
                <c:pt idx="24">
                  <c:v>63.418234165626785</c:v>
                </c:pt>
                <c:pt idx="25">
                  <c:v>65.701221323974309</c:v>
                </c:pt>
                <c:pt idx="26">
                  <c:v>67.847037123212942</c:v>
                </c:pt>
                <c:pt idx="27">
                  <c:v>69.9470427765539</c:v>
                </c:pt>
                <c:pt idx="28">
                  <c:v>72.009430259823745</c:v>
                </c:pt>
                <c:pt idx="29">
                  <c:v>73.977858668158149</c:v>
                </c:pt>
                <c:pt idx="30">
                  <c:v>75.752221533963251</c:v>
                </c:pt>
                <c:pt idx="31">
                  <c:v>77.176588595249257</c:v>
                </c:pt>
                <c:pt idx="32">
                  <c:v>78.305097738454094</c:v>
                </c:pt>
                <c:pt idx="33">
                  <c:v>79.060601864413968</c:v>
                </c:pt>
                <c:pt idx="34">
                  <c:v>79.442113802974291</c:v>
                </c:pt>
                <c:pt idx="35">
                  <c:v>79.531150913994352</c:v>
                </c:pt>
                <c:pt idx="36">
                  <c:v>79.43956583572772</c:v>
                </c:pt>
                <c:pt idx="37">
                  <c:v>79.256426576222395</c:v>
                </c:pt>
                <c:pt idx="38">
                  <c:v>79.002260991905032</c:v>
                </c:pt>
                <c:pt idx="39">
                  <c:v>78.638553669476721</c:v>
                </c:pt>
                <c:pt idx="40">
                  <c:v>78.281477127205548</c:v>
                </c:pt>
                <c:pt idx="41">
                  <c:v>77.937541255963623</c:v>
                </c:pt>
                <c:pt idx="42">
                  <c:v>77.620422349855161</c:v>
                </c:pt>
                <c:pt idx="43">
                  <c:v>77.405806434178785</c:v>
                </c:pt>
                <c:pt idx="44">
                  <c:v>77.362127778359167</c:v>
                </c:pt>
                <c:pt idx="45">
                  <c:v>77.473798118140067</c:v>
                </c:pt>
                <c:pt idx="46">
                  <c:v>77.743272566928226</c:v>
                </c:pt>
                <c:pt idx="47">
                  <c:v>78.193752312126591</c:v>
                </c:pt>
                <c:pt idx="48">
                  <c:v>78.70084689615183</c:v>
                </c:pt>
                <c:pt idx="49">
                  <c:v>79.263850885859171</c:v>
                </c:pt>
                <c:pt idx="50">
                  <c:v>79.99862362112097</c:v>
                </c:pt>
                <c:pt idx="51">
                  <c:v>81.063104634005825</c:v>
                </c:pt>
                <c:pt idx="52">
                  <c:v>82.612868852680549</c:v>
                </c:pt>
                <c:pt idx="53">
                  <c:v>84.801684100664133</c:v>
                </c:pt>
                <c:pt idx="54">
                  <c:v>87.531238686157735</c:v>
                </c:pt>
                <c:pt idx="55">
                  <c:v>90.503056883008142</c:v>
                </c:pt>
                <c:pt idx="56">
                  <c:v>93.592165951737243</c:v>
                </c:pt>
                <c:pt idx="57">
                  <c:v>96.432317367015017</c:v>
                </c:pt>
                <c:pt idx="58">
                  <c:v>98.738480698984532</c:v>
                </c:pt>
                <c:pt idx="59">
                  <c:v>100.24676189990645</c:v>
                </c:pt>
                <c:pt idx="60">
                  <c:v>100.7812724653303</c:v>
                </c:pt>
                <c:pt idx="61">
                  <c:v>100.19458688289306</c:v>
                </c:pt>
                <c:pt idx="62">
                  <c:v>98.287227735720322</c:v>
                </c:pt>
                <c:pt idx="63">
                  <c:v>95.185899276269211</c:v>
                </c:pt>
                <c:pt idx="64">
                  <c:v>91.57201441803484</c:v>
                </c:pt>
                <c:pt idx="65">
                  <c:v>88.24477463894452</c:v>
                </c:pt>
                <c:pt idx="66">
                  <c:v>85.236040989806256</c:v>
                </c:pt>
                <c:pt idx="67">
                  <c:v>82.720206060110911</c:v>
                </c:pt>
                <c:pt idx="68">
                  <c:v>80.559789299224278</c:v>
                </c:pt>
                <c:pt idx="69">
                  <c:v>78.710834316820637</c:v>
                </c:pt>
                <c:pt idx="70">
                  <c:v>77.248600463927531</c:v>
                </c:pt>
                <c:pt idx="71">
                  <c:v>75.744344404539078</c:v>
                </c:pt>
                <c:pt idx="72">
                  <c:v>74.477600353322302</c:v>
                </c:pt>
                <c:pt idx="73">
                  <c:v>73.373340611526928</c:v>
                </c:pt>
                <c:pt idx="74">
                  <c:v>72.134996410673708</c:v>
                </c:pt>
                <c:pt idx="75">
                  <c:v>71.249766651906853</c:v>
                </c:pt>
                <c:pt idx="76">
                  <c:v>70.67484011656498</c:v>
                </c:pt>
                <c:pt idx="77">
                  <c:v>70.330805949730035</c:v>
                </c:pt>
                <c:pt idx="78">
                  <c:v>70.359891168485376</c:v>
                </c:pt>
                <c:pt idx="79">
                  <c:v>70.47525548097893</c:v>
                </c:pt>
                <c:pt idx="80">
                  <c:v>70.259317272974869</c:v>
                </c:pt>
                <c:pt idx="81">
                  <c:v>69.72088726281099</c:v>
                </c:pt>
                <c:pt idx="82">
                  <c:v>69.003551998994368</c:v>
                </c:pt>
                <c:pt idx="83">
                  <c:v>67.987103008794463</c:v>
                </c:pt>
                <c:pt idx="84">
                  <c:v>66.85668696381029</c:v>
                </c:pt>
                <c:pt idx="85">
                  <c:v>65.727820599957681</c:v>
                </c:pt>
                <c:pt idx="86">
                  <c:v>64.796297809461819</c:v>
                </c:pt>
                <c:pt idx="87">
                  <c:v>64.016399705418877</c:v>
                </c:pt>
                <c:pt idx="88">
                  <c:v>63.297992724698723</c:v>
                </c:pt>
                <c:pt idx="89">
                  <c:v>62.592657976423169</c:v>
                </c:pt>
                <c:pt idx="90">
                  <c:v>61.880666383974742</c:v>
                </c:pt>
                <c:pt idx="91">
                  <c:v>61.028501463528343</c:v>
                </c:pt>
                <c:pt idx="92">
                  <c:v>60.707230860031537</c:v>
                </c:pt>
                <c:pt idx="93">
                  <c:v>60.947138377559305</c:v>
                </c:pt>
                <c:pt idx="94">
                  <c:v>61.669020026153405</c:v>
                </c:pt>
                <c:pt idx="95">
                  <c:v>63.019720398735693</c:v>
                </c:pt>
                <c:pt idx="96">
                  <c:v>64.293655985822141</c:v>
                </c:pt>
                <c:pt idx="97">
                  <c:v>65.370131883861021</c:v>
                </c:pt>
                <c:pt idx="98">
                  <c:v>66.301497173861264</c:v>
                </c:pt>
                <c:pt idx="99">
                  <c:v>66.846522941109114</c:v>
                </c:pt>
                <c:pt idx="100">
                  <c:v>67.299516583858249</c:v>
                </c:pt>
                <c:pt idx="101">
                  <c:v>67.280822569346512</c:v>
                </c:pt>
                <c:pt idx="102">
                  <c:v>66.694666771934564</c:v>
                </c:pt>
                <c:pt idx="103">
                  <c:v>65.925225517013004</c:v>
                </c:pt>
                <c:pt idx="104">
                  <c:v>64.951063570822086</c:v>
                </c:pt>
                <c:pt idx="105">
                  <c:v>63.863157019642898</c:v>
                </c:pt>
                <c:pt idx="106">
                  <c:v>62.754923497278803</c:v>
                </c:pt>
                <c:pt idx="107">
                  <c:v>61.551172027868489</c:v>
                </c:pt>
                <c:pt idx="108">
                  <c:v>59.980404796268004</c:v>
                </c:pt>
                <c:pt idx="109">
                  <c:v>58.675788928877104</c:v>
                </c:pt>
                <c:pt idx="110">
                  <c:v>57.451020389473292</c:v>
                </c:pt>
                <c:pt idx="111">
                  <c:v>56.554022849417258</c:v>
                </c:pt>
                <c:pt idx="112">
                  <c:v>55.711695433118152</c:v>
                </c:pt>
                <c:pt idx="113">
                  <c:v>54.726022768332832</c:v>
                </c:pt>
                <c:pt idx="114">
                  <c:v>53.809027178425524</c:v>
                </c:pt>
                <c:pt idx="115">
                  <c:v>53.099707317201563</c:v>
                </c:pt>
                <c:pt idx="116">
                  <c:v>52.07783221153484</c:v>
                </c:pt>
                <c:pt idx="117">
                  <c:v>50.894936780479632</c:v>
                </c:pt>
                <c:pt idx="118">
                  <c:v>50.075145394410107</c:v>
                </c:pt>
                <c:pt idx="119">
                  <c:v>49.255647320598293</c:v>
                </c:pt>
                <c:pt idx="120">
                  <c:v>48.712225510767169</c:v>
                </c:pt>
                <c:pt idx="121">
                  <c:v>48.068499939515704</c:v>
                </c:pt>
                <c:pt idx="122">
                  <c:v>47.28367186820374</c:v>
                </c:pt>
                <c:pt idx="123">
                  <c:v>45.88585693722861</c:v>
                </c:pt>
                <c:pt idx="124">
                  <c:v>44.173384856879785</c:v>
                </c:pt>
                <c:pt idx="125">
                  <c:v>42.408187276048061</c:v>
                </c:pt>
                <c:pt idx="126">
                  <c:v>41.086003230567577</c:v>
                </c:pt>
                <c:pt idx="127">
                  <c:v>40.338881103160851</c:v>
                </c:pt>
                <c:pt idx="128">
                  <c:v>39.505968081355512</c:v>
                </c:pt>
                <c:pt idx="129">
                  <c:v>38.927199462168375</c:v>
                </c:pt>
                <c:pt idx="130">
                  <c:v>38.286287331436846</c:v>
                </c:pt>
                <c:pt idx="131">
                  <c:v>37.987411476903951</c:v>
                </c:pt>
                <c:pt idx="132">
                  <c:v>37.68454004795489</c:v>
                </c:pt>
                <c:pt idx="133">
                  <c:v>37.393184130941357</c:v>
                </c:pt>
                <c:pt idx="134">
                  <c:v>37.02504326101721</c:v>
                </c:pt>
                <c:pt idx="135">
                  <c:v>36.60879715551367</c:v>
                </c:pt>
                <c:pt idx="136">
                  <c:v>36.397618771602836</c:v>
                </c:pt>
                <c:pt idx="137">
                  <c:v>36.103615290039414</c:v>
                </c:pt>
                <c:pt idx="138">
                  <c:v>36.061550786382341</c:v>
                </c:pt>
                <c:pt idx="139">
                  <c:v>36.087095709418854</c:v>
                </c:pt>
                <c:pt idx="140">
                  <c:v>36.438023156282171</c:v>
                </c:pt>
                <c:pt idx="141">
                  <c:v>36.914914117943468</c:v>
                </c:pt>
                <c:pt idx="142">
                  <c:v>37.658401996013112</c:v>
                </c:pt>
                <c:pt idx="143">
                  <c:v>37.979799053858891</c:v>
                </c:pt>
                <c:pt idx="144">
                  <c:v>37.941708507540248</c:v>
                </c:pt>
                <c:pt idx="145">
                  <c:v>37.443220820187996</c:v>
                </c:pt>
                <c:pt idx="146">
                  <c:v>36.981179037403813</c:v>
                </c:pt>
                <c:pt idx="147">
                  <c:v>36.611293190464963</c:v>
                </c:pt>
                <c:pt idx="148">
                  <c:v>36.384764545049542</c:v>
                </c:pt>
                <c:pt idx="149">
                  <c:v>35.945169826665477</c:v>
                </c:pt>
                <c:pt idx="150">
                  <c:v>35.225655954561496</c:v>
                </c:pt>
                <c:pt idx="151">
                  <c:v>34.478692098327585</c:v>
                </c:pt>
                <c:pt idx="152">
                  <c:v>33.706248133286479</c:v>
                </c:pt>
                <c:pt idx="153">
                  <c:v>32.698855098843069</c:v>
                </c:pt>
                <c:pt idx="154">
                  <c:v>31.429845388076689</c:v>
                </c:pt>
                <c:pt idx="155">
                  <c:v>30.019004319497984</c:v>
                </c:pt>
                <c:pt idx="156">
                  <c:v>28.711581215771947</c:v>
                </c:pt>
                <c:pt idx="157">
                  <c:v>27.503987115721575</c:v>
                </c:pt>
                <c:pt idx="158">
                  <c:v>26.501574042825826</c:v>
                </c:pt>
                <c:pt idx="159">
                  <c:v>25.618608722962993</c:v>
                </c:pt>
                <c:pt idx="160">
                  <c:v>24.625194038157385</c:v>
                </c:pt>
                <c:pt idx="161">
                  <c:v>23.677036819621463</c:v>
                </c:pt>
                <c:pt idx="162">
                  <c:v>22.736405090806031</c:v>
                </c:pt>
                <c:pt idx="163">
                  <c:v>21.792468706341602</c:v>
                </c:pt>
                <c:pt idx="164">
                  <c:v>20.908475838569551</c:v>
                </c:pt>
                <c:pt idx="165">
                  <c:v>19.959928981330258</c:v>
                </c:pt>
                <c:pt idx="166">
                  <c:v>19.031906314846925</c:v>
                </c:pt>
                <c:pt idx="167">
                  <c:v>18.1862695107917</c:v>
                </c:pt>
                <c:pt idx="168">
                  <c:v>17.716323208498437</c:v>
                </c:pt>
                <c:pt idx="169">
                  <c:v>17.021668171900863</c:v>
                </c:pt>
                <c:pt idx="170">
                  <c:v>16.316040697078044</c:v>
                </c:pt>
                <c:pt idx="171">
                  <c:v>15.757942524979331</c:v>
                </c:pt>
                <c:pt idx="172">
                  <c:v>15.258273187706004</c:v>
                </c:pt>
                <c:pt idx="173">
                  <c:v>15.036248185304455</c:v>
                </c:pt>
                <c:pt idx="174">
                  <c:v>14.929432584435745</c:v>
                </c:pt>
                <c:pt idx="175">
                  <c:v>14.924332497333557</c:v>
                </c:pt>
                <c:pt idx="176">
                  <c:v>14.952349713164123</c:v>
                </c:pt>
                <c:pt idx="177">
                  <c:v>14.915702240971084</c:v>
                </c:pt>
                <c:pt idx="178">
                  <c:v>14.811067447932775</c:v>
                </c:pt>
                <c:pt idx="179">
                  <c:v>14.716768752283528</c:v>
                </c:pt>
                <c:pt idx="180">
                  <c:v>14.553449705390063</c:v>
                </c:pt>
                <c:pt idx="181">
                  <c:v>14.408293572277273</c:v>
                </c:pt>
                <c:pt idx="182">
                  <c:v>14.273181232157238</c:v>
                </c:pt>
                <c:pt idx="183">
                  <c:v>14.065935747287545</c:v>
                </c:pt>
                <c:pt idx="184">
                  <c:v>13.677664008482843</c:v>
                </c:pt>
                <c:pt idx="185">
                  <c:v>13.311188393020016</c:v>
                </c:pt>
                <c:pt idx="186">
                  <c:v>12.91409702272184</c:v>
                </c:pt>
                <c:pt idx="187">
                  <c:v>12.421232785634276</c:v>
                </c:pt>
                <c:pt idx="188">
                  <c:v>11.917804000989658</c:v>
                </c:pt>
                <c:pt idx="189">
                  <c:v>11.440604635457953</c:v>
                </c:pt>
                <c:pt idx="190">
                  <c:v>11.135388932125625</c:v>
                </c:pt>
                <c:pt idx="191">
                  <c:v>11.036860138170411</c:v>
                </c:pt>
                <c:pt idx="192">
                  <c:v>10.785820292439359</c:v>
                </c:pt>
                <c:pt idx="193">
                  <c:v>10.664866571004108</c:v>
                </c:pt>
                <c:pt idx="194">
                  <c:v>10.608565216720629</c:v>
                </c:pt>
                <c:pt idx="195">
                  <c:v>10.714169607079553</c:v>
                </c:pt>
                <c:pt idx="196">
                  <c:v>10.940725517492615</c:v>
                </c:pt>
                <c:pt idx="197">
                  <c:v>11.000403453862624</c:v>
                </c:pt>
                <c:pt idx="198">
                  <c:v>11.077196329453363</c:v>
                </c:pt>
                <c:pt idx="199">
                  <c:v>11.316739573969297</c:v>
                </c:pt>
                <c:pt idx="200">
                  <c:v>11.501689115034747</c:v>
                </c:pt>
                <c:pt idx="201">
                  <c:v>11.576676955462029</c:v>
                </c:pt>
                <c:pt idx="202">
                  <c:v>11.659058858353365</c:v>
                </c:pt>
                <c:pt idx="203">
                  <c:v>11.690835073608319</c:v>
                </c:pt>
                <c:pt idx="204">
                  <c:v>11.784230539522074</c:v>
                </c:pt>
                <c:pt idx="205">
                  <c:v>12.08788122795179</c:v>
                </c:pt>
                <c:pt idx="206">
                  <c:v>12.210530575837115</c:v>
                </c:pt>
                <c:pt idx="207">
                  <c:v>12.248908923111411</c:v>
                </c:pt>
                <c:pt idx="208">
                  <c:v>12.463263561577058</c:v>
                </c:pt>
                <c:pt idx="209">
                  <c:v>12.599497874551364</c:v>
                </c:pt>
                <c:pt idx="210">
                  <c:v>12.760358798978416</c:v>
                </c:pt>
                <c:pt idx="211">
                  <c:v>12.948216234912996</c:v>
                </c:pt>
                <c:pt idx="212">
                  <c:v>13.159712413521804</c:v>
                </c:pt>
                <c:pt idx="213">
                  <c:v>13.273977961581377</c:v>
                </c:pt>
                <c:pt idx="214">
                  <c:v>13.596991331117461</c:v>
                </c:pt>
                <c:pt idx="215">
                  <c:v>13.887395808490334</c:v>
                </c:pt>
                <c:pt idx="216">
                  <c:v>14.119564713842756</c:v>
                </c:pt>
                <c:pt idx="217">
                  <c:v>14.156805234208493</c:v>
                </c:pt>
                <c:pt idx="218">
                  <c:v>14.179822304703135</c:v>
                </c:pt>
                <c:pt idx="219">
                  <c:v>13.995500610899185</c:v>
                </c:pt>
                <c:pt idx="220">
                  <c:v>13.861756402455356</c:v>
                </c:pt>
                <c:pt idx="221">
                  <c:v>13.847023362678179</c:v>
                </c:pt>
                <c:pt idx="222">
                  <c:v>13.777188789051589</c:v>
                </c:pt>
                <c:pt idx="223">
                  <c:v>13.556510828739823</c:v>
                </c:pt>
                <c:pt idx="224">
                  <c:v>13.303325722920896</c:v>
                </c:pt>
                <c:pt idx="225">
                  <c:v>13.078911305976774</c:v>
                </c:pt>
                <c:pt idx="226">
                  <c:v>12.795484355291759</c:v>
                </c:pt>
                <c:pt idx="227">
                  <c:v>12.602728518807966</c:v>
                </c:pt>
                <c:pt idx="228">
                  <c:v>12.471112633783367</c:v>
                </c:pt>
                <c:pt idx="229">
                  <c:v>12.307942146436119</c:v>
                </c:pt>
                <c:pt idx="230">
                  <c:v>11.99364128595716</c:v>
                </c:pt>
                <c:pt idx="231">
                  <c:v>11.765769563817518</c:v>
                </c:pt>
                <c:pt idx="232">
                  <c:v>11.656912247679916</c:v>
                </c:pt>
                <c:pt idx="233">
                  <c:v>11.585393726277713</c:v>
                </c:pt>
                <c:pt idx="234">
                  <c:v>11.719318222263531</c:v>
                </c:pt>
                <c:pt idx="235">
                  <c:v>11.683237741925737</c:v>
                </c:pt>
                <c:pt idx="236">
                  <c:v>11.487691082275338</c:v>
                </c:pt>
                <c:pt idx="237">
                  <c:v>11.442498202977195</c:v>
                </c:pt>
                <c:pt idx="238">
                  <c:v>11.35617154424544</c:v>
                </c:pt>
                <c:pt idx="239">
                  <c:v>11.240642183574856</c:v>
                </c:pt>
                <c:pt idx="240">
                  <c:v>11.203748286334655</c:v>
                </c:pt>
                <c:pt idx="241">
                  <c:v>11.151003470427689</c:v>
                </c:pt>
                <c:pt idx="242">
                  <c:v>11.210314525706172</c:v>
                </c:pt>
                <c:pt idx="243">
                  <c:v>11.121642003583455</c:v>
                </c:pt>
                <c:pt idx="244">
                  <c:v>11.093381775453883</c:v>
                </c:pt>
                <c:pt idx="245">
                  <c:v>11.140200886952382</c:v>
                </c:pt>
                <c:pt idx="246">
                  <c:v>11.181258546739203</c:v>
                </c:pt>
                <c:pt idx="247">
                  <c:v>11.243115691555419</c:v>
                </c:pt>
                <c:pt idx="248">
                  <c:v>11.248313213480452</c:v>
                </c:pt>
                <c:pt idx="249">
                  <c:v>11.205104023878475</c:v>
                </c:pt>
                <c:pt idx="250">
                  <c:v>11.188198277579199</c:v>
                </c:pt>
                <c:pt idx="251">
                  <c:v>11.303087728342101</c:v>
                </c:pt>
                <c:pt idx="252">
                  <c:v>11.443077264664044</c:v>
                </c:pt>
                <c:pt idx="253">
                  <c:v>11.749338776062208</c:v>
                </c:pt>
                <c:pt idx="254">
                  <c:v>12.189678483935777</c:v>
                </c:pt>
                <c:pt idx="255">
                  <c:v>12.847355716189636</c:v>
                </c:pt>
                <c:pt idx="256">
                  <c:v>13.329266346455565</c:v>
                </c:pt>
                <c:pt idx="257">
                  <c:v>13.584328929974003</c:v>
                </c:pt>
                <c:pt idx="258">
                  <c:v>13.706417198041176</c:v>
                </c:pt>
                <c:pt idx="259">
                  <c:v>13.611274019462943</c:v>
                </c:pt>
                <c:pt idx="260">
                  <c:v>13.411235035466392</c:v>
                </c:pt>
                <c:pt idx="261">
                  <c:v>13.215390734997907</c:v>
                </c:pt>
                <c:pt idx="262">
                  <c:v>13.183248911819184</c:v>
                </c:pt>
                <c:pt idx="263">
                  <c:v>13.100339675052924</c:v>
                </c:pt>
                <c:pt idx="264">
                  <c:v>13.127629148728717</c:v>
                </c:pt>
                <c:pt idx="265">
                  <c:v>13.032990710031777</c:v>
                </c:pt>
                <c:pt idx="266">
                  <c:v>12.991393507001691</c:v>
                </c:pt>
                <c:pt idx="267">
                  <c:v>13.064178955393587</c:v>
                </c:pt>
                <c:pt idx="268">
                  <c:v>13.09870249733831</c:v>
                </c:pt>
                <c:pt idx="269">
                  <c:v>13.147098702141626</c:v>
                </c:pt>
                <c:pt idx="270">
                  <c:v>13.200046336001536</c:v>
                </c:pt>
                <c:pt idx="271">
                  <c:v>13.393594940057158</c:v>
                </c:pt>
                <c:pt idx="272">
                  <c:v>13.616851064510222</c:v>
                </c:pt>
                <c:pt idx="273">
                  <c:v>13.915434434728462</c:v>
                </c:pt>
                <c:pt idx="274">
                  <c:v>14.157857886007925</c:v>
                </c:pt>
                <c:pt idx="275">
                  <c:v>14.272711748498624</c:v>
                </c:pt>
                <c:pt idx="276">
                  <c:v>14.510020688011702</c:v>
                </c:pt>
                <c:pt idx="277">
                  <c:v>14.735323724240894</c:v>
                </c:pt>
                <c:pt idx="278">
                  <c:v>15.148443453903274</c:v>
                </c:pt>
                <c:pt idx="279">
                  <c:v>15.762446409262477</c:v>
                </c:pt>
                <c:pt idx="280">
                  <c:v>15.830092064962026</c:v>
                </c:pt>
                <c:pt idx="281">
                  <c:v>15.832083396768679</c:v>
                </c:pt>
                <c:pt idx="282">
                  <c:v>15.839802744733035</c:v>
                </c:pt>
                <c:pt idx="283">
                  <c:v>15.82636078539308</c:v>
                </c:pt>
                <c:pt idx="284">
                  <c:v>15.788153254748858</c:v>
                </c:pt>
                <c:pt idx="285">
                  <c:v>15.376917576136623</c:v>
                </c:pt>
                <c:pt idx="286">
                  <c:v>14.901223762805607</c:v>
                </c:pt>
                <c:pt idx="287">
                  <c:v>14.354172473476375</c:v>
                </c:pt>
                <c:pt idx="288">
                  <c:v>13.594652019910896</c:v>
                </c:pt>
                <c:pt idx="289">
                  <c:v>12.644616773186893</c:v>
                </c:pt>
                <c:pt idx="290">
                  <c:v>11.539947697883845</c:v>
                </c:pt>
                <c:pt idx="291">
                  <c:v>10.589796423177191</c:v>
                </c:pt>
                <c:pt idx="292">
                  <c:v>9.819517307593939</c:v>
                </c:pt>
                <c:pt idx="293">
                  <c:v>9.2982507441555828</c:v>
                </c:pt>
                <c:pt idx="294">
                  <c:v>8.9263084689410253</c:v>
                </c:pt>
                <c:pt idx="295">
                  <c:v>8.6109429418455345</c:v>
                </c:pt>
                <c:pt idx="296">
                  <c:v>8.212704372278635</c:v>
                </c:pt>
                <c:pt idx="297">
                  <c:v>7.9425792803249795</c:v>
                </c:pt>
                <c:pt idx="298">
                  <c:v>7.7078689775184275</c:v>
                </c:pt>
                <c:pt idx="299">
                  <c:v>7.597189495361552</c:v>
                </c:pt>
                <c:pt idx="300">
                  <c:v>7.5911624343134818</c:v>
                </c:pt>
                <c:pt idx="301">
                  <c:v>7.583370583027266</c:v>
                </c:pt>
                <c:pt idx="302">
                  <c:v>7.5298462903985932</c:v>
                </c:pt>
                <c:pt idx="303">
                  <c:v>7.3736272132661052</c:v>
                </c:pt>
                <c:pt idx="304">
                  <c:v>7.2671053162571555</c:v>
                </c:pt>
                <c:pt idx="305">
                  <c:v>7.3054647756024043</c:v>
                </c:pt>
                <c:pt idx="306">
                  <c:v>7.7349757541604829</c:v>
                </c:pt>
                <c:pt idx="307">
                  <c:v>8.5762783064487849</c:v>
                </c:pt>
                <c:pt idx="308">
                  <c:v>9.0713159184847036</c:v>
                </c:pt>
                <c:pt idx="309">
                  <c:v>9.4555800658599605</c:v>
                </c:pt>
                <c:pt idx="310">
                  <c:v>9.8982084046775238</c:v>
                </c:pt>
                <c:pt idx="311">
                  <c:v>10.385695232289409</c:v>
                </c:pt>
                <c:pt idx="312">
                  <c:v>10.787547764889643</c:v>
                </c:pt>
                <c:pt idx="313">
                  <c:v>11.305894292944773</c:v>
                </c:pt>
                <c:pt idx="314">
                  <c:v>11.903696796017769</c:v>
                </c:pt>
                <c:pt idx="315">
                  <c:v>12.495249761567674</c:v>
                </c:pt>
                <c:pt idx="316">
                  <c:v>12.996254063462143</c:v>
                </c:pt>
                <c:pt idx="317">
                  <c:v>13.361067222983266</c:v>
                </c:pt>
                <c:pt idx="318">
                  <c:v>13.885388284929354</c:v>
                </c:pt>
                <c:pt idx="319">
                  <c:v>14.359990716077128</c:v>
                </c:pt>
                <c:pt idx="320">
                  <c:v>14.873119263613971</c:v>
                </c:pt>
                <c:pt idx="321">
                  <c:v>15.138474487635051</c:v>
                </c:pt>
                <c:pt idx="322">
                  <c:v>15.423970807363336</c:v>
                </c:pt>
                <c:pt idx="323">
                  <c:v>15.551388525029614</c:v>
                </c:pt>
                <c:pt idx="324">
                  <c:v>15.579074513314605</c:v>
                </c:pt>
                <c:pt idx="325">
                  <c:v>15.749313368984412</c:v>
                </c:pt>
                <c:pt idx="326">
                  <c:v>15.990601860159469</c:v>
                </c:pt>
                <c:pt idx="327">
                  <c:v>16.030766000682458</c:v>
                </c:pt>
                <c:pt idx="328">
                  <c:v>16.10449024618217</c:v>
                </c:pt>
                <c:pt idx="329">
                  <c:v>16.272678177397864</c:v>
                </c:pt>
                <c:pt idx="330">
                  <c:v>16.682061890574893</c:v>
                </c:pt>
                <c:pt idx="331">
                  <c:v>17.376078075680081</c:v>
                </c:pt>
                <c:pt idx="332">
                  <c:v>17.996556609695066</c:v>
                </c:pt>
                <c:pt idx="333">
                  <c:v>18.708264481589978</c:v>
                </c:pt>
                <c:pt idx="334">
                  <c:v>19.424970215891282</c:v>
                </c:pt>
                <c:pt idx="335">
                  <c:v>20.02962244987603</c:v>
                </c:pt>
                <c:pt idx="336">
                  <c:v>20.951255735708589</c:v>
                </c:pt>
                <c:pt idx="337">
                  <c:v>22.186014211891649</c:v>
                </c:pt>
                <c:pt idx="338">
                  <c:v>23.637589181797104</c:v>
                </c:pt>
                <c:pt idx="339">
                  <c:v>24.854471433597155</c:v>
                </c:pt>
                <c:pt idx="340">
                  <c:v>26.01913499654254</c:v>
                </c:pt>
                <c:pt idx="341">
                  <c:v>27.286500194626118</c:v>
                </c:pt>
                <c:pt idx="342">
                  <c:v>28.219810158027393</c:v>
                </c:pt>
                <c:pt idx="343">
                  <c:v>29.134580346189725</c:v>
                </c:pt>
                <c:pt idx="344">
                  <c:v>30.164379231682112</c:v>
                </c:pt>
                <c:pt idx="345">
                  <c:v>30.974574755573098</c:v>
                </c:pt>
                <c:pt idx="346">
                  <c:v>31.680321174116845</c:v>
                </c:pt>
                <c:pt idx="347">
                  <c:v>32.314822482772286</c:v>
                </c:pt>
                <c:pt idx="348">
                  <c:v>32.952692459846908</c:v>
                </c:pt>
                <c:pt idx="349">
                  <c:v>33.691938516688488</c:v>
                </c:pt>
                <c:pt idx="350">
                  <c:v>34.369904991541155</c:v>
                </c:pt>
                <c:pt idx="351">
                  <c:v>35.041644840413191</c:v>
                </c:pt>
                <c:pt idx="352">
                  <c:v>35.6116095321538</c:v>
                </c:pt>
                <c:pt idx="353">
                  <c:v>36.118964061080959</c:v>
                </c:pt>
                <c:pt idx="354">
                  <c:v>36.642837154364685</c:v>
                </c:pt>
                <c:pt idx="355">
                  <c:v>37.140867594651141</c:v>
                </c:pt>
                <c:pt idx="356">
                  <c:v>37.65109472384394</c:v>
                </c:pt>
                <c:pt idx="357">
                  <c:v>38.311685706870954</c:v>
                </c:pt>
                <c:pt idx="358">
                  <c:v>38.923556738843146</c:v>
                </c:pt>
                <c:pt idx="359">
                  <c:v>39.472833203445447</c:v>
                </c:pt>
                <c:pt idx="360">
                  <c:v>40.030209440110312</c:v>
                </c:pt>
                <c:pt idx="361">
                  <c:v>40.541847022978892</c:v>
                </c:pt>
                <c:pt idx="362">
                  <c:v>41.03283884837353</c:v>
                </c:pt>
                <c:pt idx="363">
                  <c:v>41.495326067828351</c:v>
                </c:pt>
                <c:pt idx="364">
                  <c:v>41.862014978048791</c:v>
                </c:pt>
              </c:numCache>
            </c:numRef>
          </c:yVal>
          <c:smooth val="1"/>
          <c:extLst>
            <c:ext xmlns:c16="http://schemas.microsoft.com/office/drawing/2014/chart" uri="{C3380CC4-5D6E-409C-BE32-E72D297353CC}">
              <c16:uniqueId val="{00000003-F34E-4337-A130-77DEA949C9E4}"/>
            </c:ext>
          </c:extLst>
        </c:ser>
        <c:dLbls>
          <c:showLegendKey val="0"/>
          <c:showVal val="0"/>
          <c:showCatName val="0"/>
          <c:showSerName val="0"/>
          <c:showPercent val="0"/>
          <c:showBubbleSize val="0"/>
        </c:dLbls>
        <c:axId val="947931839"/>
        <c:axId val="1"/>
      </c:scatterChart>
      <c:valAx>
        <c:axId val="947931839"/>
        <c:scaling>
          <c:orientation val="minMax"/>
          <c:max val="365"/>
          <c:min val="0"/>
        </c:scaling>
        <c:delete val="0"/>
        <c:axPos val="b"/>
        <c:title>
          <c:tx>
            <c:rich>
              <a:bodyPr/>
              <a:lstStyle/>
              <a:p>
                <a:pPr>
                  <a:defRPr sz="1400" b="1" i="0" u="none" strike="noStrike" baseline="0">
                    <a:solidFill>
                      <a:srgbClr val="000000"/>
                    </a:solidFill>
                    <a:latin typeface="Arial"/>
                    <a:ea typeface="Arial"/>
                    <a:cs typeface="Arial"/>
                  </a:defRPr>
                </a:pPr>
                <a:r>
                  <a:rPr lang="en-CA"/>
                  <a:t>Month</a:t>
                </a:r>
              </a:p>
            </c:rich>
          </c:tx>
          <c:layout>
            <c:manualLayout>
              <c:xMode val="edge"/>
              <c:yMode val="edge"/>
              <c:x val="0.4540057961504812"/>
              <c:y val="0.95373826188393118"/>
            </c:manualLayout>
          </c:layout>
          <c:overlay val="0"/>
        </c:title>
        <c:numFmt formatCode="mmm" sourceLinked="0"/>
        <c:majorTickMark val="out"/>
        <c:minorTickMark val="none"/>
        <c:tickLblPos val="nextTo"/>
        <c:txPr>
          <a:bodyPr rot="0" vert="horz"/>
          <a:lstStyle/>
          <a:p>
            <a:pPr>
              <a:defRPr sz="1400" b="1" i="0" u="none" strike="noStrike" baseline="0">
                <a:solidFill>
                  <a:srgbClr val="000000"/>
                </a:solidFill>
                <a:latin typeface="Arial"/>
                <a:ea typeface="Arial"/>
                <a:cs typeface="Arial"/>
              </a:defRPr>
            </a:pPr>
            <a:endParaRPr lang="en-US"/>
          </a:p>
        </c:txPr>
        <c:crossAx val="1"/>
        <c:crosses val="autoZero"/>
        <c:crossBetween val="midCat"/>
        <c:majorUnit val="32"/>
      </c:valAx>
      <c:valAx>
        <c:axId val="1"/>
        <c:scaling>
          <c:orientation val="minMax"/>
        </c:scaling>
        <c:delete val="0"/>
        <c:axPos val="l"/>
        <c:majorGridlines/>
        <c:title>
          <c:tx>
            <c:rich>
              <a:bodyPr/>
              <a:lstStyle/>
              <a:p>
                <a:pPr>
                  <a:defRPr sz="1400" b="1" i="0" u="none" strike="noStrike" baseline="0">
                    <a:solidFill>
                      <a:srgbClr val="000000"/>
                    </a:solidFill>
                    <a:latin typeface="Arial"/>
                    <a:ea typeface="Arial"/>
                    <a:cs typeface="Arial"/>
                  </a:defRPr>
                </a:pPr>
                <a:r>
                  <a:rPr lang="en-CA"/>
                  <a:t>Flow (cms)</a:t>
                </a:r>
              </a:p>
            </c:rich>
          </c:tx>
          <c:overlay val="0"/>
        </c:title>
        <c:numFmt formatCode="0" sourceLinked="0"/>
        <c:majorTickMark val="out"/>
        <c:minorTickMark val="none"/>
        <c:tickLblPos val="nextTo"/>
        <c:txPr>
          <a:bodyPr rot="0" vert="horz"/>
          <a:lstStyle/>
          <a:p>
            <a:pPr>
              <a:defRPr sz="1400" b="1" i="0" u="none" strike="noStrike" baseline="0">
                <a:solidFill>
                  <a:srgbClr val="000000"/>
                </a:solidFill>
                <a:latin typeface="Arial" panose="020B0604020202020204" pitchFamily="34" charset="0"/>
                <a:ea typeface="Calibri"/>
                <a:cs typeface="Arial" panose="020B0604020202020204" pitchFamily="34" charset="0"/>
              </a:defRPr>
            </a:pPr>
            <a:endParaRPr lang="en-US"/>
          </a:p>
        </c:txPr>
        <c:crossAx val="947931839"/>
        <c:crosses val="autoZero"/>
        <c:crossBetween val="midCat"/>
      </c:valAx>
    </c:plotArea>
    <c:legend>
      <c:legendPos val="r"/>
      <c:layout>
        <c:manualLayout>
          <c:xMode val="edge"/>
          <c:yMode val="edge"/>
          <c:x val="0.49057000791412853"/>
          <c:y val="0.1245941864463494"/>
          <c:w val="0.39202957473663191"/>
          <c:h val="0.13128870522739666"/>
        </c:manualLayout>
      </c:layout>
      <c:overlay val="0"/>
      <c:txPr>
        <a:bodyPr/>
        <a:lstStyle/>
        <a:p>
          <a:pPr>
            <a:defRPr sz="1400" b="0" i="0" u="none" strike="noStrike" baseline="0">
              <a:solidFill>
                <a:srgbClr val="000000"/>
              </a:solidFill>
              <a:latin typeface="Arial" panose="020B0604020202020204" pitchFamily="34" charset="0"/>
              <a:ea typeface="Calibri"/>
              <a:cs typeface="Arial" panose="020B0604020202020204" pitchFamily="34" charset="0"/>
            </a:defRPr>
          </a:pPr>
          <a:endParaRPr lang="en-US"/>
        </a:p>
      </c:txPr>
    </c:legend>
    <c:plotVisOnly val="1"/>
    <c:dispBlanksAs val="gap"/>
    <c:showDLblsOverMax val="0"/>
  </c:chart>
  <c:txPr>
    <a:bodyPr/>
    <a:lstStyle/>
    <a:p>
      <a:pPr>
        <a:defRPr sz="1000" b="0" i="0" u="none" strike="noStrike" baseline="0">
          <a:solidFill>
            <a:srgbClr val="000000"/>
          </a:solidFill>
          <a:latin typeface="Calibri"/>
          <a:ea typeface="Calibri"/>
          <a:cs typeface="Calibri"/>
        </a:defRPr>
      </a:pPr>
      <a:endParaRPr lang="en-US"/>
    </a:p>
  </c:txPr>
  <c:externalData r:id="rId1">
    <c:autoUpdate val="0"/>
  </c:externalData>
  <c:userShapes r:id="rId2"/>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600" b="1"/>
              <a:t>Min.</a:t>
            </a:r>
            <a:r>
              <a:rPr lang="en-US" sz="1600" b="1" baseline="0"/>
              <a:t> 7day Summer</a:t>
            </a:r>
            <a:r>
              <a:rPr lang="en-US" sz="1600" b="1"/>
              <a:t> Stream Flow</a:t>
            </a:r>
          </a:p>
          <a:p>
            <a:pPr>
              <a:defRPr b="1"/>
            </a:pPr>
            <a:r>
              <a:rPr lang="en-US" sz="1400" b="1"/>
              <a:t>Mississippi River @ Applelton (WSC 02KF006)</a:t>
            </a:r>
          </a:p>
        </c:rich>
      </c:tx>
      <c:overlay val="0"/>
      <c:spPr>
        <a:noFill/>
        <a:ln>
          <a:noFill/>
        </a:ln>
        <a:effectLst/>
      </c:spPr>
      <c:txPr>
        <a:bodyPr rot="0" spcFirstLastPara="1" vertOverflow="ellipsis" vert="horz" wrap="square" anchor="ctr" anchorCtr="1"/>
        <a:lstStyle/>
        <a:p>
          <a:pPr>
            <a:defRPr sz="168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8.3957064588590966E-2"/>
          <c:y val="0.12111162494996948"/>
          <c:w val="0.88446523298870994"/>
          <c:h val="0.76360504758334746"/>
        </c:manualLayout>
      </c:layout>
      <c:scatterChart>
        <c:scatterStyle val="lineMarker"/>
        <c:varyColors val="0"/>
        <c:ser>
          <c:idx val="0"/>
          <c:order val="0"/>
          <c:tx>
            <c:v>Base Case</c:v>
          </c:tx>
          <c:spPr>
            <a:ln w="9525" cap="rnd">
              <a:solidFill>
                <a:schemeClr val="bg1">
                  <a:lumMod val="75000"/>
                </a:schemeClr>
              </a:solidFill>
              <a:round/>
            </a:ln>
            <a:effectLst/>
          </c:spPr>
          <c:marker>
            <c:symbol val="circle"/>
            <c:size val="5"/>
            <c:spPr>
              <a:solidFill>
                <a:schemeClr val="tx1"/>
              </a:solidFill>
              <a:ln w="38100">
                <a:solidFill>
                  <a:schemeClr val="tx1"/>
                </a:solidFill>
              </a:ln>
              <a:effectLst/>
            </c:spPr>
          </c:marker>
          <c:xVal>
            <c:numRef>
              <c:f>Sheet1!$A$56:$A$84</c:f>
              <c:numCache>
                <c:formatCode>General</c:formatCode>
                <c:ptCount val="29"/>
                <c:pt idx="0">
                  <c:v>1972</c:v>
                </c:pt>
                <c:pt idx="1">
                  <c:v>1973</c:v>
                </c:pt>
                <c:pt idx="2">
                  <c:v>1974</c:v>
                </c:pt>
                <c:pt idx="3">
                  <c:v>1975</c:v>
                </c:pt>
                <c:pt idx="4">
                  <c:v>1976</c:v>
                </c:pt>
                <c:pt idx="5">
                  <c:v>1977</c:v>
                </c:pt>
                <c:pt idx="6">
                  <c:v>1978</c:v>
                </c:pt>
                <c:pt idx="7">
                  <c:v>1979</c:v>
                </c:pt>
                <c:pt idx="8">
                  <c:v>1980</c:v>
                </c:pt>
                <c:pt idx="9">
                  <c:v>1981</c:v>
                </c:pt>
                <c:pt idx="10">
                  <c:v>1982</c:v>
                </c:pt>
                <c:pt idx="11">
                  <c:v>1983</c:v>
                </c:pt>
                <c:pt idx="12">
                  <c:v>1984</c:v>
                </c:pt>
                <c:pt idx="13">
                  <c:v>1985</c:v>
                </c:pt>
                <c:pt idx="14">
                  <c:v>1986</c:v>
                </c:pt>
                <c:pt idx="15">
                  <c:v>1987</c:v>
                </c:pt>
                <c:pt idx="16">
                  <c:v>1988</c:v>
                </c:pt>
                <c:pt idx="17">
                  <c:v>1989</c:v>
                </c:pt>
                <c:pt idx="18">
                  <c:v>1990</c:v>
                </c:pt>
                <c:pt idx="19">
                  <c:v>1991</c:v>
                </c:pt>
                <c:pt idx="20">
                  <c:v>1992</c:v>
                </c:pt>
                <c:pt idx="21">
                  <c:v>1993</c:v>
                </c:pt>
                <c:pt idx="22">
                  <c:v>1994</c:v>
                </c:pt>
                <c:pt idx="23">
                  <c:v>1995</c:v>
                </c:pt>
                <c:pt idx="24">
                  <c:v>1996</c:v>
                </c:pt>
                <c:pt idx="25">
                  <c:v>1997</c:v>
                </c:pt>
                <c:pt idx="26">
                  <c:v>1998</c:v>
                </c:pt>
                <c:pt idx="27">
                  <c:v>1999</c:v>
                </c:pt>
                <c:pt idx="28">
                  <c:v>2000</c:v>
                </c:pt>
              </c:numCache>
            </c:numRef>
          </c:xVal>
          <c:yVal>
            <c:numRef>
              <c:f>Sheet1!$I$56:$I$84</c:f>
              <c:numCache>
                <c:formatCode>0.00</c:formatCode>
                <c:ptCount val="29"/>
                <c:pt idx="0">
                  <c:v>10.860006931755702</c:v>
                </c:pt>
                <c:pt idx="1">
                  <c:v>16.058564595137806</c:v>
                </c:pt>
                <c:pt idx="2">
                  <c:v>10.925825472197596</c:v>
                </c:pt>
                <c:pt idx="3">
                  <c:v>10.810712469767534</c:v>
                </c:pt>
                <c:pt idx="4">
                  <c:v>12.971679679047842</c:v>
                </c:pt>
                <c:pt idx="5">
                  <c:v>11.530372352134489</c:v>
                </c:pt>
                <c:pt idx="6">
                  <c:v>11.492756490535928</c:v>
                </c:pt>
                <c:pt idx="7">
                  <c:v>10.466086556584321</c:v>
                </c:pt>
                <c:pt idx="8">
                  <c:v>8.626556771194311</c:v>
                </c:pt>
                <c:pt idx="9">
                  <c:v>12.167640383056977</c:v>
                </c:pt>
                <c:pt idx="10">
                  <c:v>11.952553219817288</c:v>
                </c:pt>
                <c:pt idx="11">
                  <c:v>7.4330320640341085</c:v>
                </c:pt>
                <c:pt idx="12">
                  <c:v>10.488450934933804</c:v>
                </c:pt>
                <c:pt idx="13">
                  <c:v>10.587014685875866</c:v>
                </c:pt>
                <c:pt idx="14">
                  <c:v>14.663458018536931</c:v>
                </c:pt>
                <c:pt idx="15">
                  <c:v>12.937131302358909</c:v>
                </c:pt>
                <c:pt idx="16">
                  <c:v>8.3388392952917982</c:v>
                </c:pt>
                <c:pt idx="17">
                  <c:v>9.0040565417276373</c:v>
                </c:pt>
                <c:pt idx="18">
                  <c:v>8.0196641566784628</c:v>
                </c:pt>
                <c:pt idx="19">
                  <c:v>6.1013239561462811</c:v>
                </c:pt>
                <c:pt idx="20">
                  <c:v>11.065199609728479</c:v>
                </c:pt>
                <c:pt idx="21">
                  <c:v>12.346086606643013</c:v>
                </c:pt>
                <c:pt idx="22">
                  <c:v>12.45591770250584</c:v>
                </c:pt>
                <c:pt idx="23">
                  <c:v>9.8025664731571194</c:v>
                </c:pt>
                <c:pt idx="24">
                  <c:v>8.8883469829250128</c:v>
                </c:pt>
                <c:pt idx="25">
                  <c:v>11.689520832282579</c:v>
                </c:pt>
                <c:pt idx="26">
                  <c:v>10.895080407521785</c:v>
                </c:pt>
                <c:pt idx="27">
                  <c:v>8.4648068170519881</c:v>
                </c:pt>
                <c:pt idx="28">
                  <c:v>11.880261275854622</c:v>
                </c:pt>
              </c:numCache>
            </c:numRef>
          </c:yVal>
          <c:smooth val="0"/>
          <c:extLst>
            <c:ext xmlns:c16="http://schemas.microsoft.com/office/drawing/2014/chart" uri="{C3380CC4-5D6E-409C-BE32-E72D297353CC}">
              <c16:uniqueId val="{00000000-4CE6-4EF3-B081-387ACDC5C88F}"/>
            </c:ext>
          </c:extLst>
        </c:ser>
        <c:ser>
          <c:idx val="1"/>
          <c:order val="1"/>
          <c:tx>
            <c:v>2011-2040</c:v>
          </c:tx>
          <c:spPr>
            <a:ln w="9525" cap="rnd">
              <a:solidFill>
                <a:schemeClr val="bg1">
                  <a:lumMod val="75000"/>
                  <a:alpha val="98000"/>
                </a:schemeClr>
              </a:solidFill>
              <a:round/>
            </a:ln>
            <a:effectLst/>
          </c:spPr>
          <c:marker>
            <c:symbol val="circle"/>
            <c:size val="6"/>
            <c:spPr>
              <a:solidFill>
                <a:srgbClr val="0070C0"/>
              </a:solidFill>
              <a:ln w="38100">
                <a:solidFill>
                  <a:srgbClr val="0070C0"/>
                </a:solidFill>
              </a:ln>
              <a:effectLst/>
            </c:spPr>
          </c:marker>
          <c:xVal>
            <c:numRef>
              <c:f>Sheet1!$A$95:$A$124</c:f>
              <c:numCache>
                <c:formatCode>General</c:formatCode>
                <c:ptCount val="30"/>
                <c:pt idx="0">
                  <c:v>2011</c:v>
                </c:pt>
                <c:pt idx="1">
                  <c:v>2012</c:v>
                </c:pt>
                <c:pt idx="2">
                  <c:v>2013</c:v>
                </c:pt>
                <c:pt idx="3">
                  <c:v>2014</c:v>
                </c:pt>
                <c:pt idx="4">
                  <c:v>2015</c:v>
                </c:pt>
                <c:pt idx="5">
                  <c:v>2016</c:v>
                </c:pt>
                <c:pt idx="6">
                  <c:v>2017</c:v>
                </c:pt>
                <c:pt idx="7">
                  <c:v>2018</c:v>
                </c:pt>
                <c:pt idx="8">
                  <c:v>2019</c:v>
                </c:pt>
                <c:pt idx="9">
                  <c:v>2020</c:v>
                </c:pt>
                <c:pt idx="10">
                  <c:v>2021</c:v>
                </c:pt>
                <c:pt idx="11">
                  <c:v>2022</c:v>
                </c:pt>
                <c:pt idx="12">
                  <c:v>2023</c:v>
                </c:pt>
                <c:pt idx="13">
                  <c:v>2024</c:v>
                </c:pt>
                <c:pt idx="14">
                  <c:v>2025</c:v>
                </c:pt>
                <c:pt idx="15">
                  <c:v>2026</c:v>
                </c:pt>
                <c:pt idx="16">
                  <c:v>2027</c:v>
                </c:pt>
                <c:pt idx="17">
                  <c:v>2028</c:v>
                </c:pt>
                <c:pt idx="18">
                  <c:v>2029</c:v>
                </c:pt>
                <c:pt idx="19">
                  <c:v>2030</c:v>
                </c:pt>
                <c:pt idx="20">
                  <c:v>2031</c:v>
                </c:pt>
                <c:pt idx="21">
                  <c:v>2032</c:v>
                </c:pt>
                <c:pt idx="22">
                  <c:v>2033</c:v>
                </c:pt>
                <c:pt idx="23">
                  <c:v>2034</c:v>
                </c:pt>
                <c:pt idx="24">
                  <c:v>2035</c:v>
                </c:pt>
                <c:pt idx="25">
                  <c:v>2036</c:v>
                </c:pt>
                <c:pt idx="26">
                  <c:v>2037</c:v>
                </c:pt>
                <c:pt idx="27">
                  <c:v>2038</c:v>
                </c:pt>
                <c:pt idx="28">
                  <c:v>2039</c:v>
                </c:pt>
                <c:pt idx="29">
                  <c:v>2040</c:v>
                </c:pt>
              </c:numCache>
            </c:numRef>
          </c:xVal>
          <c:yVal>
            <c:numRef>
              <c:f>Sheet1!$I$95:$I$124</c:f>
              <c:numCache>
                <c:formatCode>0.0</c:formatCode>
                <c:ptCount val="30"/>
                <c:pt idx="0">
                  <c:v>5.5153004249916426</c:v>
                </c:pt>
                <c:pt idx="1">
                  <c:v>12.291629957639881</c:v>
                </c:pt>
                <c:pt idx="2">
                  <c:v>10.836009119681419</c:v>
                </c:pt>
                <c:pt idx="3">
                  <c:v>9.7942564544415838</c:v>
                </c:pt>
                <c:pt idx="4">
                  <c:v>9.1151062164551693</c:v>
                </c:pt>
                <c:pt idx="5">
                  <c:v>12.815375915579336</c:v>
                </c:pt>
                <c:pt idx="6">
                  <c:v>4.9398392411986221</c:v>
                </c:pt>
                <c:pt idx="7">
                  <c:v>6.8694026243732846</c:v>
                </c:pt>
                <c:pt idx="8">
                  <c:v>2.3853312619079254</c:v>
                </c:pt>
                <c:pt idx="9">
                  <c:v>6.1605287702053007</c:v>
                </c:pt>
                <c:pt idx="10">
                  <c:v>10.931785561255456</c:v>
                </c:pt>
                <c:pt idx="11">
                  <c:v>6.848644187872142</c:v>
                </c:pt>
                <c:pt idx="12">
                  <c:v>5.629136759302674</c:v>
                </c:pt>
                <c:pt idx="13">
                  <c:v>11.592603559698706</c:v>
                </c:pt>
                <c:pt idx="14">
                  <c:v>5.8996191690418698</c:v>
                </c:pt>
                <c:pt idx="15">
                  <c:v>13.781792463862345</c:v>
                </c:pt>
                <c:pt idx="16">
                  <c:v>6.736540656869586</c:v>
                </c:pt>
                <c:pt idx="17">
                  <c:v>1.69208983513974</c:v>
                </c:pt>
                <c:pt idx="18">
                  <c:v>6.5237306764596497</c:v>
                </c:pt>
                <c:pt idx="19">
                  <c:v>3.0708070725061534</c:v>
                </c:pt>
                <c:pt idx="20">
                  <c:v>4.893637095239991</c:v>
                </c:pt>
                <c:pt idx="21">
                  <c:v>7.214658093386455</c:v>
                </c:pt>
                <c:pt idx="22">
                  <c:v>9.1294639302047624</c:v>
                </c:pt>
                <c:pt idx="23">
                  <c:v>8.7652768324916206</c:v>
                </c:pt>
                <c:pt idx="24">
                  <c:v>2.8037538722854416</c:v>
                </c:pt>
                <c:pt idx="25">
                  <c:v>7.344648354737771</c:v>
                </c:pt>
                <c:pt idx="26">
                  <c:v>8.9056241598892338</c:v>
                </c:pt>
                <c:pt idx="27">
                  <c:v>5.2358251902470041</c:v>
                </c:pt>
                <c:pt idx="28">
                  <c:v>4.5055466243480877</c:v>
                </c:pt>
                <c:pt idx="29">
                  <c:v>10.18886718478819</c:v>
                </c:pt>
              </c:numCache>
            </c:numRef>
          </c:yVal>
          <c:smooth val="0"/>
          <c:extLst>
            <c:ext xmlns:c16="http://schemas.microsoft.com/office/drawing/2014/chart" uri="{C3380CC4-5D6E-409C-BE32-E72D297353CC}">
              <c16:uniqueId val="{00000001-4CE6-4EF3-B081-387ACDC5C88F}"/>
            </c:ext>
          </c:extLst>
        </c:ser>
        <c:ser>
          <c:idx val="2"/>
          <c:order val="2"/>
          <c:tx>
            <c:v>2041-2070</c:v>
          </c:tx>
          <c:spPr>
            <a:ln w="9525" cap="rnd">
              <a:solidFill>
                <a:schemeClr val="bg1">
                  <a:lumMod val="75000"/>
                </a:schemeClr>
              </a:solidFill>
              <a:round/>
            </a:ln>
            <a:effectLst/>
          </c:spPr>
          <c:marker>
            <c:symbol val="circle"/>
            <c:size val="6"/>
            <c:spPr>
              <a:solidFill>
                <a:srgbClr val="92D050"/>
              </a:solidFill>
              <a:ln w="25400">
                <a:solidFill>
                  <a:srgbClr val="92D050"/>
                </a:solidFill>
              </a:ln>
              <a:effectLst/>
            </c:spPr>
          </c:marker>
          <c:xVal>
            <c:numRef>
              <c:f>Sheet1!$A$125:$A$154</c:f>
              <c:numCache>
                <c:formatCode>General</c:formatCode>
                <c:ptCount val="30"/>
                <c:pt idx="0">
                  <c:v>2041</c:v>
                </c:pt>
                <c:pt idx="1">
                  <c:v>2042</c:v>
                </c:pt>
                <c:pt idx="2">
                  <c:v>2043</c:v>
                </c:pt>
                <c:pt idx="3">
                  <c:v>2044</c:v>
                </c:pt>
                <c:pt idx="4">
                  <c:v>2045</c:v>
                </c:pt>
                <c:pt idx="5">
                  <c:v>2046</c:v>
                </c:pt>
                <c:pt idx="6">
                  <c:v>2047</c:v>
                </c:pt>
                <c:pt idx="7">
                  <c:v>2048</c:v>
                </c:pt>
                <c:pt idx="8">
                  <c:v>2049</c:v>
                </c:pt>
                <c:pt idx="9">
                  <c:v>2050</c:v>
                </c:pt>
                <c:pt idx="10">
                  <c:v>2051</c:v>
                </c:pt>
                <c:pt idx="11">
                  <c:v>2052</c:v>
                </c:pt>
                <c:pt idx="12">
                  <c:v>2053</c:v>
                </c:pt>
                <c:pt idx="13">
                  <c:v>2054</c:v>
                </c:pt>
                <c:pt idx="14">
                  <c:v>2055</c:v>
                </c:pt>
                <c:pt idx="15">
                  <c:v>2056</c:v>
                </c:pt>
                <c:pt idx="16">
                  <c:v>2057</c:v>
                </c:pt>
                <c:pt idx="17">
                  <c:v>2058</c:v>
                </c:pt>
                <c:pt idx="18">
                  <c:v>2059</c:v>
                </c:pt>
                <c:pt idx="19">
                  <c:v>2060</c:v>
                </c:pt>
                <c:pt idx="20">
                  <c:v>2061</c:v>
                </c:pt>
                <c:pt idx="21">
                  <c:v>2062</c:v>
                </c:pt>
                <c:pt idx="22">
                  <c:v>2063</c:v>
                </c:pt>
                <c:pt idx="23">
                  <c:v>2064</c:v>
                </c:pt>
                <c:pt idx="24">
                  <c:v>2065</c:v>
                </c:pt>
                <c:pt idx="25">
                  <c:v>2066</c:v>
                </c:pt>
                <c:pt idx="26">
                  <c:v>2067</c:v>
                </c:pt>
                <c:pt idx="27">
                  <c:v>2068</c:v>
                </c:pt>
                <c:pt idx="28">
                  <c:v>2069</c:v>
                </c:pt>
                <c:pt idx="29">
                  <c:v>2070</c:v>
                </c:pt>
              </c:numCache>
            </c:numRef>
          </c:xVal>
          <c:yVal>
            <c:numRef>
              <c:f>Sheet1!$I$125:$I$154</c:f>
              <c:numCache>
                <c:formatCode>0.0</c:formatCode>
                <c:ptCount val="30"/>
                <c:pt idx="0">
                  <c:v>5.3148837843215002</c:v>
                </c:pt>
                <c:pt idx="1">
                  <c:v>10.226743235625493</c:v>
                </c:pt>
                <c:pt idx="2">
                  <c:v>9.8367008173129022</c:v>
                </c:pt>
                <c:pt idx="3">
                  <c:v>9.2098546649433821</c:v>
                </c:pt>
                <c:pt idx="4">
                  <c:v>7.8481244183052423</c:v>
                </c:pt>
                <c:pt idx="5">
                  <c:v>11.723522212861521</c:v>
                </c:pt>
                <c:pt idx="6">
                  <c:v>4.0192000243035526</c:v>
                </c:pt>
                <c:pt idx="7">
                  <c:v>4.953263537832254</c:v>
                </c:pt>
                <c:pt idx="8">
                  <c:v>1.5340367573402651</c:v>
                </c:pt>
                <c:pt idx="9">
                  <c:v>4.8244218028362464</c:v>
                </c:pt>
                <c:pt idx="10">
                  <c:v>10.335955518388884</c:v>
                </c:pt>
                <c:pt idx="11">
                  <c:v>3.7203922429441358</c:v>
                </c:pt>
                <c:pt idx="12">
                  <c:v>5.3752730420180015</c:v>
                </c:pt>
                <c:pt idx="13">
                  <c:v>10.196556746845967</c:v>
                </c:pt>
                <c:pt idx="14">
                  <c:v>5.3172197431722168</c:v>
                </c:pt>
                <c:pt idx="15">
                  <c:v>12.536090400494384</c:v>
                </c:pt>
                <c:pt idx="16">
                  <c:v>6.3035587815780172</c:v>
                </c:pt>
                <c:pt idx="17">
                  <c:v>1.5845107288044404</c:v>
                </c:pt>
                <c:pt idx="18">
                  <c:v>5.9103681427619046</c:v>
                </c:pt>
                <c:pt idx="19">
                  <c:v>3.3775585686679079</c:v>
                </c:pt>
                <c:pt idx="20">
                  <c:v>4.2653394580152595</c:v>
                </c:pt>
                <c:pt idx="21">
                  <c:v>6.1651976152358099</c:v>
                </c:pt>
                <c:pt idx="22">
                  <c:v>8.518024518508966</c:v>
                </c:pt>
                <c:pt idx="23">
                  <c:v>8.3500213778963008</c:v>
                </c:pt>
                <c:pt idx="24">
                  <c:v>2.7247715281265408</c:v>
                </c:pt>
                <c:pt idx="25">
                  <c:v>7.2768204875925289</c:v>
                </c:pt>
                <c:pt idx="26">
                  <c:v>7.9565627545149464</c:v>
                </c:pt>
                <c:pt idx="27">
                  <c:v>3.9895748328029339</c:v>
                </c:pt>
                <c:pt idx="28">
                  <c:v>4.3620199838161335</c:v>
                </c:pt>
                <c:pt idx="29">
                  <c:v>9.6201926941285762</c:v>
                </c:pt>
              </c:numCache>
            </c:numRef>
          </c:yVal>
          <c:smooth val="0"/>
          <c:extLst>
            <c:ext xmlns:c16="http://schemas.microsoft.com/office/drawing/2014/chart" uri="{C3380CC4-5D6E-409C-BE32-E72D297353CC}">
              <c16:uniqueId val="{00000002-4CE6-4EF3-B081-387ACDC5C88F}"/>
            </c:ext>
          </c:extLst>
        </c:ser>
        <c:ser>
          <c:idx val="3"/>
          <c:order val="3"/>
          <c:tx>
            <c:v>2071-2100</c:v>
          </c:tx>
          <c:spPr>
            <a:ln w="9525" cap="rnd">
              <a:solidFill>
                <a:schemeClr val="bg1">
                  <a:lumMod val="75000"/>
                </a:schemeClr>
              </a:solidFill>
              <a:round/>
            </a:ln>
            <a:effectLst/>
          </c:spPr>
          <c:marker>
            <c:symbol val="circle"/>
            <c:size val="6"/>
            <c:spPr>
              <a:solidFill>
                <a:srgbClr val="FF0000"/>
              </a:solidFill>
              <a:ln w="25400">
                <a:solidFill>
                  <a:srgbClr val="FF0000"/>
                </a:solidFill>
              </a:ln>
              <a:effectLst/>
            </c:spPr>
          </c:marker>
          <c:xVal>
            <c:numRef>
              <c:f>Sheet1!$A$155:$A$184</c:f>
              <c:numCache>
                <c:formatCode>General</c:formatCode>
                <c:ptCount val="30"/>
                <c:pt idx="0">
                  <c:v>2071</c:v>
                </c:pt>
                <c:pt idx="1">
                  <c:v>2072</c:v>
                </c:pt>
                <c:pt idx="2">
                  <c:v>2073</c:v>
                </c:pt>
                <c:pt idx="3">
                  <c:v>2074</c:v>
                </c:pt>
                <c:pt idx="4">
                  <c:v>2075</c:v>
                </c:pt>
                <c:pt idx="5">
                  <c:v>2076</c:v>
                </c:pt>
                <c:pt idx="6">
                  <c:v>2077</c:v>
                </c:pt>
                <c:pt idx="7">
                  <c:v>2078</c:v>
                </c:pt>
                <c:pt idx="8">
                  <c:v>2079</c:v>
                </c:pt>
                <c:pt idx="9">
                  <c:v>2080</c:v>
                </c:pt>
                <c:pt idx="10">
                  <c:v>2081</c:v>
                </c:pt>
                <c:pt idx="11">
                  <c:v>2082</c:v>
                </c:pt>
                <c:pt idx="12">
                  <c:v>2083</c:v>
                </c:pt>
                <c:pt idx="13">
                  <c:v>2084</c:v>
                </c:pt>
                <c:pt idx="14">
                  <c:v>2085</c:v>
                </c:pt>
                <c:pt idx="15">
                  <c:v>2086</c:v>
                </c:pt>
                <c:pt idx="16">
                  <c:v>2087</c:v>
                </c:pt>
                <c:pt idx="17">
                  <c:v>2088</c:v>
                </c:pt>
                <c:pt idx="18">
                  <c:v>2089</c:v>
                </c:pt>
                <c:pt idx="19">
                  <c:v>2090</c:v>
                </c:pt>
                <c:pt idx="20">
                  <c:v>2091</c:v>
                </c:pt>
                <c:pt idx="21">
                  <c:v>2092</c:v>
                </c:pt>
                <c:pt idx="22">
                  <c:v>2093</c:v>
                </c:pt>
                <c:pt idx="23">
                  <c:v>2094</c:v>
                </c:pt>
                <c:pt idx="24">
                  <c:v>2095</c:v>
                </c:pt>
                <c:pt idx="25">
                  <c:v>2096</c:v>
                </c:pt>
                <c:pt idx="26">
                  <c:v>2097</c:v>
                </c:pt>
                <c:pt idx="27">
                  <c:v>2098</c:v>
                </c:pt>
                <c:pt idx="28">
                  <c:v>2099</c:v>
                </c:pt>
                <c:pt idx="29">
                  <c:v>2100</c:v>
                </c:pt>
              </c:numCache>
            </c:numRef>
          </c:xVal>
          <c:yVal>
            <c:numRef>
              <c:f>Sheet1!$I$155:$I$184</c:f>
              <c:numCache>
                <c:formatCode>0.0</c:formatCode>
                <c:ptCount val="30"/>
                <c:pt idx="0">
                  <c:v>5.6076368609191034</c:v>
                </c:pt>
                <c:pt idx="1">
                  <c:v>9.6685602856201633</c:v>
                </c:pt>
                <c:pt idx="2">
                  <c:v>9.8176795266919861</c:v>
                </c:pt>
                <c:pt idx="3">
                  <c:v>9.5037256590142114</c:v>
                </c:pt>
                <c:pt idx="4">
                  <c:v>7.7845517158356179</c:v>
                </c:pt>
                <c:pt idx="5">
                  <c:v>12.510386767811868</c:v>
                </c:pt>
                <c:pt idx="6">
                  <c:v>4.3916182612462995</c:v>
                </c:pt>
                <c:pt idx="7">
                  <c:v>4.9898957910006105</c:v>
                </c:pt>
                <c:pt idx="8">
                  <c:v>1.6517173730399595</c:v>
                </c:pt>
                <c:pt idx="9">
                  <c:v>4.4623966073599686</c:v>
                </c:pt>
                <c:pt idx="10">
                  <c:v>9.2380790527420658</c:v>
                </c:pt>
                <c:pt idx="11">
                  <c:v>3.4948991938309519</c:v>
                </c:pt>
                <c:pt idx="12">
                  <c:v>5.231575919001668</c:v>
                </c:pt>
                <c:pt idx="13">
                  <c:v>10.449226889902175</c:v>
                </c:pt>
                <c:pt idx="14">
                  <c:v>4.3583241974000266</c:v>
                </c:pt>
                <c:pt idx="15">
                  <c:v>12.611431200539039</c:v>
                </c:pt>
                <c:pt idx="16">
                  <c:v>6.2999135938581263</c:v>
                </c:pt>
                <c:pt idx="17">
                  <c:v>2.9544946730782473</c:v>
                </c:pt>
                <c:pt idx="18">
                  <c:v>6.2118408810634955</c:v>
                </c:pt>
                <c:pt idx="19">
                  <c:v>3.3228630262235845</c:v>
                </c:pt>
                <c:pt idx="20">
                  <c:v>4.5934659434748157</c:v>
                </c:pt>
                <c:pt idx="21">
                  <c:v>5.6758656472970772</c:v>
                </c:pt>
                <c:pt idx="22">
                  <c:v>8.5058657696428579</c:v>
                </c:pt>
                <c:pt idx="23">
                  <c:v>8.6231096849339206</c:v>
                </c:pt>
                <c:pt idx="24">
                  <c:v>2.7596880175750451</c:v>
                </c:pt>
                <c:pt idx="25">
                  <c:v>6.6947849702541387</c:v>
                </c:pt>
                <c:pt idx="26">
                  <c:v>7.9121152041795124</c:v>
                </c:pt>
                <c:pt idx="27">
                  <c:v>4.9963245987920937</c:v>
                </c:pt>
                <c:pt idx="28">
                  <c:v>4.3983446145530012</c:v>
                </c:pt>
                <c:pt idx="29">
                  <c:v>9.3686886041237365</c:v>
                </c:pt>
              </c:numCache>
            </c:numRef>
          </c:yVal>
          <c:smooth val="0"/>
          <c:extLst>
            <c:ext xmlns:c16="http://schemas.microsoft.com/office/drawing/2014/chart" uri="{C3380CC4-5D6E-409C-BE32-E72D297353CC}">
              <c16:uniqueId val="{00000003-4CE6-4EF3-B081-387ACDC5C88F}"/>
            </c:ext>
          </c:extLst>
        </c:ser>
        <c:dLbls>
          <c:showLegendKey val="0"/>
          <c:showVal val="0"/>
          <c:showCatName val="0"/>
          <c:showSerName val="0"/>
          <c:showPercent val="0"/>
          <c:showBubbleSize val="0"/>
        </c:dLbls>
        <c:axId val="537104991"/>
        <c:axId val="537090591"/>
        <c:extLst/>
      </c:scatterChart>
      <c:valAx>
        <c:axId val="537104991"/>
        <c:scaling>
          <c:orientation val="minMax"/>
          <c:max val="2100"/>
          <c:min val="1970"/>
        </c:scaling>
        <c:delete val="0"/>
        <c:axPos val="b"/>
        <c:majorGridlines>
          <c:spPr>
            <a:ln w="9525" cap="flat" cmpd="sng" algn="ctr">
              <a:no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37090591"/>
        <c:crosses val="autoZero"/>
        <c:crossBetween val="midCat"/>
      </c:valAx>
      <c:valAx>
        <c:axId val="537090591"/>
        <c:scaling>
          <c:orientation val="minMax"/>
          <c:max val="2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14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37104991"/>
        <c:crosses val="autoZero"/>
        <c:crossBetween val="midCat"/>
      </c:valAx>
      <c:spPr>
        <a:solidFill>
          <a:schemeClr val="bg1"/>
        </a:solidFill>
        <a:ln w="15875">
          <a:solidFill>
            <a:schemeClr val="tx1"/>
          </a:solidFill>
        </a:ln>
        <a:effectLst/>
      </c:spPr>
    </c:plotArea>
    <c:legend>
      <c:legendPos val="t"/>
      <c:layout>
        <c:manualLayout>
          <c:xMode val="edge"/>
          <c:yMode val="edge"/>
          <c:x val="0.19558245844269467"/>
          <c:y val="0.14351851851851852"/>
          <c:w val="0.60883508311461065"/>
          <c:h val="3.9784485272674246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latin typeface="Arial" panose="020B0604020202020204" pitchFamily="34" charset="0"/>
          <a:cs typeface="Arial" panose="020B0604020202020204" pitchFamily="34" charset="0"/>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0.42905</cdr:x>
      <cdr:y>0.94884</cdr:y>
    </cdr:from>
    <cdr:to>
      <cdr:x>0.57432</cdr:x>
      <cdr:y>1</cdr:y>
    </cdr:to>
    <cdr:sp macro="" textlink="">
      <cdr:nvSpPr>
        <cdr:cNvPr id="2" name="TextBox 1">
          <a:extLst xmlns:a="http://schemas.openxmlformats.org/drawingml/2006/main">
            <a:ext uri="{FF2B5EF4-FFF2-40B4-BE49-F238E27FC236}">
              <a16:creationId xmlns:a16="http://schemas.microsoft.com/office/drawing/2014/main" id="{BEA217FE-9E6A-78D7-5406-B97F841E6E5C}"/>
            </a:ext>
          </a:extLst>
        </cdr:cNvPr>
        <cdr:cNvSpPr txBox="1"/>
      </cdr:nvSpPr>
      <cdr:spPr>
        <a:xfrm xmlns:a="http://schemas.openxmlformats.org/drawingml/2006/main">
          <a:off x="3722077" y="5978768"/>
          <a:ext cx="1260231" cy="32238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CA" sz="1400" b="1">
              <a:latin typeface="Arial" panose="020B0604020202020204" pitchFamily="34" charset="0"/>
              <a:cs typeface="Arial" panose="020B0604020202020204" pitchFamily="34" charset="0"/>
            </a:rPr>
            <a:t>Year</a:t>
          </a:r>
        </a:p>
      </cdr:txBody>
    </cdr:sp>
  </cdr:relSizeAnchor>
  <cdr:relSizeAnchor xmlns:cdr="http://schemas.openxmlformats.org/drawingml/2006/chartDrawing">
    <cdr:from>
      <cdr:x>0.01689</cdr:x>
      <cdr:y>0.41581</cdr:y>
    </cdr:from>
    <cdr:to>
      <cdr:x>0.04899</cdr:x>
      <cdr:y>0.56093</cdr:y>
    </cdr:to>
    <cdr:sp macro="" textlink="">
      <cdr:nvSpPr>
        <cdr:cNvPr id="3" name="TextBox 2">
          <a:extLst xmlns:a="http://schemas.openxmlformats.org/drawingml/2006/main">
            <a:ext uri="{FF2B5EF4-FFF2-40B4-BE49-F238E27FC236}">
              <a16:creationId xmlns:a16="http://schemas.microsoft.com/office/drawing/2014/main" id="{168C5D05-A5BF-1193-00AD-E5D8F5E37591}"/>
            </a:ext>
          </a:extLst>
        </cdr:cNvPr>
        <cdr:cNvSpPr txBox="1"/>
      </cdr:nvSpPr>
      <cdr:spPr>
        <a:xfrm xmlns:a="http://schemas.openxmlformats.org/drawingml/2006/main" rot="16200000">
          <a:off x="-171448" y="2938098"/>
          <a:ext cx="914400" cy="27842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CA" sz="1400" b="1">
              <a:latin typeface="Arial" panose="020B0604020202020204" pitchFamily="34" charset="0"/>
              <a:cs typeface="Arial" panose="020B0604020202020204" pitchFamily="34" charset="0"/>
            </a:rPr>
            <a:t>Temp</a:t>
          </a:r>
          <a:r>
            <a:rPr lang="en-CA" sz="1400" b="1" baseline="0">
              <a:latin typeface="Arial" panose="020B0604020202020204" pitchFamily="34" charset="0"/>
              <a:cs typeface="Arial" panose="020B0604020202020204" pitchFamily="34" charset="0"/>
            </a:rPr>
            <a:t> (C)</a:t>
          </a:r>
          <a:endParaRPr lang="en-CA" sz="1400" b="1">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0.8752</cdr:x>
      <cdr:y>0.3635</cdr:y>
    </cdr:from>
    <cdr:to>
      <cdr:x>0.95</cdr:x>
      <cdr:y>0.3635</cdr:y>
    </cdr:to>
    <cdr:cxnSp macro="">
      <cdr:nvCxnSpPr>
        <cdr:cNvPr id="5" name="Straight Connector 4">
          <a:extLst xmlns:a="http://schemas.openxmlformats.org/drawingml/2006/main">
            <a:ext uri="{FF2B5EF4-FFF2-40B4-BE49-F238E27FC236}">
              <a16:creationId xmlns:a16="http://schemas.microsoft.com/office/drawing/2014/main" id="{BD55BD5D-9895-E2A8-C720-151504EBBF93}"/>
            </a:ext>
          </a:extLst>
        </cdr:cNvPr>
        <cdr:cNvCxnSpPr/>
      </cdr:nvCxnSpPr>
      <cdr:spPr>
        <a:xfrm xmlns:a="http://schemas.openxmlformats.org/drawingml/2006/main">
          <a:off x="8002800" y="2492896"/>
          <a:ext cx="684000" cy="0"/>
        </a:xfrm>
        <a:prstGeom xmlns:a="http://schemas.openxmlformats.org/drawingml/2006/main" prst="line">
          <a:avLst/>
        </a:prstGeom>
        <a:ln xmlns:a="http://schemas.openxmlformats.org/drawingml/2006/main" w="31750">
          <a:solidFill>
            <a:srgbClr val="FF0000"/>
          </a:solidFill>
          <a:prstDash val="lg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0.42115</cdr:x>
      <cdr:y>0.563</cdr:y>
    </cdr:from>
    <cdr:to>
      <cdr:x>0.4409</cdr:x>
      <cdr:y>0.73755</cdr:y>
    </cdr:to>
    <cdr:cxnSp macro="">
      <cdr:nvCxnSpPr>
        <cdr:cNvPr id="6" name="Connector: Curved 5">
          <a:extLst xmlns:a="http://schemas.openxmlformats.org/drawingml/2006/main">
            <a:ext uri="{FF2B5EF4-FFF2-40B4-BE49-F238E27FC236}">
              <a16:creationId xmlns:a16="http://schemas.microsoft.com/office/drawing/2014/main" id="{9D5FF592-70F3-136B-3338-1BB0BBBE97CB}"/>
            </a:ext>
          </a:extLst>
        </cdr:cNvPr>
        <cdr:cNvCxnSpPr/>
      </cdr:nvCxnSpPr>
      <cdr:spPr>
        <a:xfrm xmlns:a="http://schemas.openxmlformats.org/drawingml/2006/main" rot="5400000" flipH="1" flipV="1">
          <a:off x="3342769" y="4369289"/>
          <a:ext cx="1197050" cy="180568"/>
        </a:xfrm>
        <a:prstGeom xmlns:a="http://schemas.openxmlformats.org/drawingml/2006/main" prst="curvedConnector3">
          <a:avLst>
            <a:gd name="adj1" fmla="val 50000"/>
          </a:avLst>
        </a:prstGeom>
        <a:ln xmlns:a="http://schemas.openxmlformats.org/drawingml/2006/main" w="12700">
          <a:solidFill>
            <a:srgbClr val="FF0000"/>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cdr:x>
      <cdr:y>0.206</cdr:y>
    </cdr:from>
    <cdr:to>
      <cdr:x>0.79137</cdr:x>
      <cdr:y>0.269</cdr:y>
    </cdr:to>
    <cdr:sp macro="" textlink="">
      <cdr:nvSpPr>
        <cdr:cNvPr id="13" name="TextBox 12">
          <a:extLst xmlns:a="http://schemas.openxmlformats.org/drawingml/2006/main">
            <a:ext uri="{FF2B5EF4-FFF2-40B4-BE49-F238E27FC236}">
              <a16:creationId xmlns:a16="http://schemas.microsoft.com/office/drawing/2014/main" id="{D289BCE3-1E83-D579-1E53-AFC2B2F43F4E}"/>
            </a:ext>
          </a:extLst>
        </cdr:cNvPr>
        <cdr:cNvSpPr txBox="1"/>
      </cdr:nvSpPr>
      <cdr:spPr>
        <a:xfrm xmlns:a="http://schemas.openxmlformats.org/drawingml/2006/main">
          <a:off x="4571999" y="1412776"/>
          <a:ext cx="2664286" cy="43205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CA" sz="1600" dirty="0">
              <a:latin typeface="Arial" panose="020B0604020202020204" pitchFamily="34" charset="0"/>
              <a:cs typeface="Arial" panose="020B0604020202020204" pitchFamily="34" charset="0"/>
            </a:rPr>
            <a:t>2011 – 2020 mean </a:t>
          </a:r>
          <a:r>
            <a:rPr lang="en-CA" sz="1400" dirty="0">
              <a:latin typeface="Arial" panose="020B0604020202020204" pitchFamily="34" charset="0"/>
              <a:cs typeface="Arial" panose="020B0604020202020204" pitchFamily="34" charset="0"/>
            </a:rPr>
            <a:t>(7.3</a:t>
          </a:r>
          <a:r>
            <a:rPr lang="en-CA" sz="1400" dirty="0">
              <a:latin typeface="Arial" panose="020B0604020202020204" pitchFamily="34" charset="0"/>
              <a:ea typeface="Calibri" panose="020F0502020204030204" pitchFamily="34" charset="0"/>
              <a:cs typeface="Arial" panose="020B0604020202020204" pitchFamily="34" charset="0"/>
            </a:rPr>
            <a:t>°C)</a:t>
          </a:r>
          <a:endParaRPr lang="en-CA" sz="1400"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0.7835</cdr:x>
      <cdr:y>0.227</cdr:y>
    </cdr:from>
    <cdr:to>
      <cdr:x>0.92524</cdr:x>
      <cdr:y>0.3635</cdr:y>
    </cdr:to>
    <cdr:cxnSp macro="">
      <cdr:nvCxnSpPr>
        <cdr:cNvPr id="18" name="Connector: Curved 17">
          <a:extLst xmlns:a="http://schemas.openxmlformats.org/drawingml/2006/main">
            <a:ext uri="{FF2B5EF4-FFF2-40B4-BE49-F238E27FC236}">
              <a16:creationId xmlns:a16="http://schemas.microsoft.com/office/drawing/2014/main" id="{31A33A2D-5571-D4D9-FA88-DFD7A5DB68EE}"/>
            </a:ext>
          </a:extLst>
        </cdr:cNvPr>
        <cdr:cNvCxnSpPr/>
      </cdr:nvCxnSpPr>
      <cdr:spPr>
        <a:xfrm xmlns:a="http://schemas.openxmlformats.org/drawingml/2006/main">
          <a:off x="7164290" y="1556794"/>
          <a:ext cx="1296104" cy="936088"/>
        </a:xfrm>
        <a:prstGeom xmlns:a="http://schemas.openxmlformats.org/drawingml/2006/main" prst="curvedConnector3">
          <a:avLst>
            <a:gd name="adj1" fmla="val 100746"/>
          </a:avLst>
        </a:prstGeom>
        <a:ln xmlns:a="http://schemas.openxmlformats.org/drawingml/2006/main" w="12700">
          <a:solidFill>
            <a:srgbClr val="FF0000"/>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0.85437</cdr:x>
      <cdr:y>0.1535</cdr:y>
    </cdr:from>
    <cdr:to>
      <cdr:x>0.95674</cdr:x>
      <cdr:y>0.1745</cdr:y>
    </cdr:to>
    <cdr:cxnSp macro="">
      <cdr:nvCxnSpPr>
        <cdr:cNvPr id="25" name="Straight Arrow Connector 24">
          <a:extLst xmlns:a="http://schemas.openxmlformats.org/drawingml/2006/main">
            <a:ext uri="{FF2B5EF4-FFF2-40B4-BE49-F238E27FC236}">
              <a16:creationId xmlns:a16="http://schemas.microsoft.com/office/drawing/2014/main" id="{4B448EBA-4307-F370-1EEE-F5B54229E1C2}"/>
            </a:ext>
          </a:extLst>
        </cdr:cNvPr>
        <cdr:cNvCxnSpPr/>
      </cdr:nvCxnSpPr>
      <cdr:spPr>
        <a:xfrm xmlns:a="http://schemas.openxmlformats.org/drawingml/2006/main">
          <a:off x="7812360" y="1052736"/>
          <a:ext cx="936104" cy="144016"/>
        </a:xfrm>
        <a:prstGeom xmlns:a="http://schemas.openxmlformats.org/drawingml/2006/main" prst="straightConnector1">
          <a:avLst/>
        </a:prstGeom>
        <a:ln xmlns:a="http://schemas.openxmlformats.org/drawingml/2006/main" w="15875">
          <a:solidFill>
            <a:srgbClr val="FF0000"/>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0.60237</cdr:x>
      <cdr:y>0.13251</cdr:y>
    </cdr:from>
    <cdr:to>
      <cdr:x>0.83075</cdr:x>
      <cdr:y>0.1745</cdr:y>
    </cdr:to>
    <cdr:sp macro="" textlink="">
      <cdr:nvSpPr>
        <cdr:cNvPr id="31" name="TextBox 30">
          <a:extLst xmlns:a="http://schemas.openxmlformats.org/drawingml/2006/main">
            <a:ext uri="{FF2B5EF4-FFF2-40B4-BE49-F238E27FC236}">
              <a16:creationId xmlns:a16="http://schemas.microsoft.com/office/drawing/2014/main" id="{C7A8B33A-D3DD-B725-7351-1B636579AA7F}"/>
            </a:ext>
          </a:extLst>
        </cdr:cNvPr>
        <cdr:cNvSpPr txBox="1"/>
      </cdr:nvSpPr>
      <cdr:spPr>
        <a:xfrm xmlns:a="http://schemas.openxmlformats.org/drawingml/2006/main">
          <a:off x="5508104" y="908720"/>
          <a:ext cx="2088306" cy="28796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CA" sz="1600" dirty="0">
              <a:latin typeface="Arial" panose="020B0604020202020204" pitchFamily="34" charset="0"/>
              <a:cs typeface="Arial" panose="020B0604020202020204" pitchFamily="34" charset="0"/>
            </a:rPr>
            <a:t>2023 mean temperature</a:t>
          </a:r>
        </a:p>
      </cdr:txBody>
    </cdr:sp>
  </cdr:relSizeAnchor>
</c:userShapes>
</file>

<file path=ppt/drawings/drawing2.xml><?xml version="1.0" encoding="utf-8"?>
<c:userShapes xmlns:c="http://schemas.openxmlformats.org/drawingml/2006/chart">
  <cdr:relSizeAnchor xmlns:cdr="http://schemas.openxmlformats.org/drawingml/2006/chartDrawing">
    <cdr:from>
      <cdr:x>0.42905</cdr:x>
      <cdr:y>0.94884</cdr:y>
    </cdr:from>
    <cdr:to>
      <cdr:x>0.57432</cdr:x>
      <cdr:y>1</cdr:y>
    </cdr:to>
    <cdr:sp macro="" textlink="">
      <cdr:nvSpPr>
        <cdr:cNvPr id="2" name="TextBox 1">
          <a:extLst xmlns:a="http://schemas.openxmlformats.org/drawingml/2006/main">
            <a:ext uri="{FF2B5EF4-FFF2-40B4-BE49-F238E27FC236}">
              <a16:creationId xmlns:a16="http://schemas.microsoft.com/office/drawing/2014/main" id="{BEA217FE-9E6A-78D7-5406-B97F841E6E5C}"/>
            </a:ext>
          </a:extLst>
        </cdr:cNvPr>
        <cdr:cNvSpPr txBox="1"/>
      </cdr:nvSpPr>
      <cdr:spPr>
        <a:xfrm xmlns:a="http://schemas.openxmlformats.org/drawingml/2006/main">
          <a:off x="3722077" y="5978768"/>
          <a:ext cx="1260231" cy="32238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CA" sz="1400" b="1">
              <a:latin typeface="Arial" panose="020B0604020202020204" pitchFamily="34" charset="0"/>
              <a:cs typeface="Arial" panose="020B0604020202020204" pitchFamily="34" charset="0"/>
            </a:rPr>
            <a:t>Year</a:t>
          </a:r>
        </a:p>
      </cdr:txBody>
    </cdr:sp>
  </cdr:relSizeAnchor>
  <cdr:relSizeAnchor xmlns:cdr="http://schemas.openxmlformats.org/drawingml/2006/chartDrawing">
    <cdr:from>
      <cdr:x>0.01014</cdr:x>
      <cdr:y>0.35116</cdr:y>
    </cdr:from>
    <cdr:to>
      <cdr:x>0.03885</cdr:x>
      <cdr:y>0.63256</cdr:y>
    </cdr:to>
    <cdr:sp macro="" textlink="">
      <cdr:nvSpPr>
        <cdr:cNvPr id="3" name="TextBox 2">
          <a:extLst xmlns:a="http://schemas.openxmlformats.org/drawingml/2006/main">
            <a:ext uri="{FF2B5EF4-FFF2-40B4-BE49-F238E27FC236}">
              <a16:creationId xmlns:a16="http://schemas.microsoft.com/office/drawing/2014/main" id="{168C5D05-A5BF-1193-00AD-E5D8F5E37591}"/>
            </a:ext>
          </a:extLst>
        </cdr:cNvPr>
        <cdr:cNvSpPr txBox="1"/>
      </cdr:nvSpPr>
      <cdr:spPr>
        <a:xfrm xmlns:a="http://schemas.openxmlformats.org/drawingml/2006/main" rot="16200000">
          <a:off x="-674063" y="2974717"/>
          <a:ext cx="1773118" cy="24914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CA" sz="1400" b="1">
              <a:latin typeface="Arial" panose="020B0604020202020204" pitchFamily="34" charset="0"/>
              <a:cs typeface="Arial" panose="020B0604020202020204" pitchFamily="34" charset="0"/>
            </a:rPr>
            <a:t>Precipitation (mm)</a:t>
          </a:r>
        </a:p>
      </cdr:txBody>
    </cdr:sp>
  </cdr:relSizeAnchor>
</c:userShapes>
</file>

<file path=ppt/drawings/drawing3.xml><?xml version="1.0" encoding="utf-8"?>
<c:userShapes xmlns:c="http://schemas.openxmlformats.org/drawingml/2006/chart">
  <cdr:relSizeAnchor xmlns:cdr="http://schemas.openxmlformats.org/drawingml/2006/chartDrawing">
    <cdr:from>
      <cdr:x>0.02872</cdr:x>
      <cdr:y>0.48837</cdr:y>
    </cdr:from>
    <cdr:to>
      <cdr:x>0.05743</cdr:x>
      <cdr:y>0.63349</cdr:y>
    </cdr:to>
    <cdr:sp macro="" textlink="">
      <cdr:nvSpPr>
        <cdr:cNvPr id="2" name="TextBox 1">
          <a:extLst xmlns:a="http://schemas.openxmlformats.org/drawingml/2006/main">
            <a:ext uri="{FF2B5EF4-FFF2-40B4-BE49-F238E27FC236}">
              <a16:creationId xmlns:a16="http://schemas.microsoft.com/office/drawing/2014/main" id="{EB3CA888-96C5-D8F2-F14F-AB52F9B278CD}"/>
            </a:ext>
          </a:extLst>
        </cdr:cNvPr>
        <cdr:cNvSpPr txBox="1"/>
      </cdr:nvSpPr>
      <cdr:spPr>
        <a:xfrm xmlns:a="http://schemas.openxmlformats.org/drawingml/2006/main">
          <a:off x="249115" y="3077308"/>
          <a:ext cx="249116"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CA" sz="1100"/>
        </a:p>
      </cdr:txBody>
    </cdr:sp>
  </cdr:relSizeAnchor>
  <cdr:relSizeAnchor xmlns:cdr="http://schemas.openxmlformats.org/drawingml/2006/chartDrawing">
    <cdr:from>
      <cdr:x>0.0152</cdr:x>
      <cdr:y>0.42791</cdr:y>
    </cdr:from>
    <cdr:to>
      <cdr:x>0.04899</cdr:x>
      <cdr:y>0.57302</cdr:y>
    </cdr:to>
    <cdr:sp macro="" textlink="">
      <cdr:nvSpPr>
        <cdr:cNvPr id="3" name="TextBox 2">
          <a:extLst xmlns:a="http://schemas.openxmlformats.org/drawingml/2006/main">
            <a:ext uri="{FF2B5EF4-FFF2-40B4-BE49-F238E27FC236}">
              <a16:creationId xmlns:a16="http://schemas.microsoft.com/office/drawing/2014/main" id="{1AB731F6-A1A4-A023-C820-0D44039D0D41}"/>
            </a:ext>
          </a:extLst>
        </cdr:cNvPr>
        <cdr:cNvSpPr txBox="1"/>
      </cdr:nvSpPr>
      <cdr:spPr>
        <a:xfrm xmlns:a="http://schemas.openxmlformats.org/drawingml/2006/main">
          <a:off x="131885" y="2696308"/>
          <a:ext cx="293077"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CA" sz="1100"/>
        </a:p>
      </cdr:txBody>
    </cdr:sp>
  </cdr:relSizeAnchor>
  <cdr:relSizeAnchor xmlns:cdr="http://schemas.openxmlformats.org/drawingml/2006/chartDrawing">
    <cdr:from>
      <cdr:x>0.01689</cdr:x>
      <cdr:y>0.36512</cdr:y>
    </cdr:from>
    <cdr:to>
      <cdr:x>0.0625</cdr:x>
      <cdr:y>0.62326</cdr:y>
    </cdr:to>
    <cdr:sp macro="" textlink="">
      <cdr:nvSpPr>
        <cdr:cNvPr id="4" name="TextBox 3">
          <a:extLst xmlns:a="http://schemas.openxmlformats.org/drawingml/2006/main">
            <a:ext uri="{FF2B5EF4-FFF2-40B4-BE49-F238E27FC236}">
              <a16:creationId xmlns:a16="http://schemas.microsoft.com/office/drawing/2014/main" id="{C448F546-5EEF-8635-0B7B-AA816B475E67}"/>
            </a:ext>
          </a:extLst>
        </cdr:cNvPr>
        <cdr:cNvSpPr txBox="1"/>
      </cdr:nvSpPr>
      <cdr:spPr>
        <a:xfrm xmlns:a="http://schemas.openxmlformats.org/drawingml/2006/main">
          <a:off x="146539" y="2300653"/>
          <a:ext cx="395654" cy="162657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CA" sz="1100"/>
        </a:p>
      </cdr:txBody>
    </cdr:sp>
  </cdr:relSizeAnchor>
  <cdr:relSizeAnchor xmlns:cdr="http://schemas.openxmlformats.org/drawingml/2006/chartDrawing">
    <cdr:from>
      <cdr:x>0.03547</cdr:x>
      <cdr:y>0.43953</cdr:y>
    </cdr:from>
    <cdr:to>
      <cdr:x>0.14088</cdr:x>
      <cdr:y>0.58465</cdr:y>
    </cdr:to>
    <cdr:sp macro="" textlink="">
      <cdr:nvSpPr>
        <cdr:cNvPr id="5" name="TextBox 4">
          <a:extLst xmlns:a="http://schemas.openxmlformats.org/drawingml/2006/main">
            <a:ext uri="{FF2B5EF4-FFF2-40B4-BE49-F238E27FC236}">
              <a16:creationId xmlns:a16="http://schemas.microsoft.com/office/drawing/2014/main" id="{752037A7-AFEF-D712-BC15-C470936AB4C4}"/>
            </a:ext>
          </a:extLst>
        </cdr:cNvPr>
        <cdr:cNvSpPr txBox="1"/>
      </cdr:nvSpPr>
      <cdr:spPr>
        <a:xfrm xmlns:a="http://schemas.openxmlformats.org/drawingml/2006/main">
          <a:off x="307730" y="2769577"/>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CA" sz="1100"/>
        </a:p>
      </cdr:txBody>
    </cdr:sp>
  </cdr:relSizeAnchor>
  <cdr:relSizeAnchor xmlns:cdr="http://schemas.openxmlformats.org/drawingml/2006/chartDrawing">
    <cdr:from>
      <cdr:x>0.00676</cdr:x>
      <cdr:y>0.43256</cdr:y>
    </cdr:from>
    <cdr:to>
      <cdr:x>0.0473</cdr:x>
      <cdr:y>0.57767</cdr:y>
    </cdr:to>
    <cdr:sp macro="" textlink="">
      <cdr:nvSpPr>
        <cdr:cNvPr id="6" name="TextBox 5">
          <a:extLst xmlns:a="http://schemas.openxmlformats.org/drawingml/2006/main">
            <a:ext uri="{FF2B5EF4-FFF2-40B4-BE49-F238E27FC236}">
              <a16:creationId xmlns:a16="http://schemas.microsoft.com/office/drawing/2014/main" id="{A13D15BC-BC37-BF7B-5BC2-5F578119F6BF}"/>
            </a:ext>
          </a:extLst>
        </cdr:cNvPr>
        <cdr:cNvSpPr txBox="1"/>
      </cdr:nvSpPr>
      <cdr:spPr>
        <a:xfrm xmlns:a="http://schemas.openxmlformats.org/drawingml/2006/main" rot="16200000">
          <a:off x="-222739" y="3006970"/>
          <a:ext cx="914400" cy="35169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CA" sz="1400" b="1">
              <a:latin typeface="Arial" panose="020B0604020202020204" pitchFamily="34" charset="0"/>
              <a:cs typeface="Arial" panose="020B0604020202020204" pitchFamily="34" charset="0"/>
            </a:rPr>
            <a:t>Flow</a:t>
          </a:r>
        </a:p>
      </cdr:txBody>
    </cdr:sp>
  </cdr:relSizeAnchor>
  <cdr:relSizeAnchor xmlns:cdr="http://schemas.openxmlformats.org/drawingml/2006/chartDrawing">
    <cdr:from>
      <cdr:x>0.44932</cdr:x>
      <cdr:y>0.93488</cdr:y>
    </cdr:from>
    <cdr:to>
      <cdr:x>0.55473</cdr:x>
      <cdr:y>0.9814</cdr:y>
    </cdr:to>
    <cdr:sp macro="" textlink="">
      <cdr:nvSpPr>
        <cdr:cNvPr id="7" name="TextBox 6">
          <a:extLst xmlns:a="http://schemas.openxmlformats.org/drawingml/2006/main">
            <a:ext uri="{FF2B5EF4-FFF2-40B4-BE49-F238E27FC236}">
              <a16:creationId xmlns:a16="http://schemas.microsoft.com/office/drawing/2014/main" id="{5F151079-C550-9CAA-406E-A802362FBA73}"/>
            </a:ext>
          </a:extLst>
        </cdr:cNvPr>
        <cdr:cNvSpPr txBox="1"/>
      </cdr:nvSpPr>
      <cdr:spPr>
        <a:xfrm xmlns:a="http://schemas.openxmlformats.org/drawingml/2006/main">
          <a:off x="3897923" y="5890846"/>
          <a:ext cx="914400" cy="29307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CA" sz="1400" b="1">
              <a:latin typeface="Arial" panose="020B0604020202020204" pitchFamily="34" charset="0"/>
              <a:cs typeface="Arial" panose="020B0604020202020204" pitchFamily="34" charset="0"/>
            </a:rPr>
            <a:t>Year</a:t>
          </a:r>
        </a:p>
      </cdr:txBody>
    </cdr:sp>
  </cdr:relSizeAnchor>
</c:userShapes>
</file>

<file path=ppt/drawings/drawing4.xml><?xml version="1.0" encoding="utf-8"?>
<c:userShapes xmlns:c="http://schemas.openxmlformats.org/drawingml/2006/chart">
  <cdr:relSizeAnchor xmlns:cdr="http://schemas.openxmlformats.org/drawingml/2006/chartDrawing">
    <cdr:from>
      <cdr:x>0.02872</cdr:x>
      <cdr:y>0.48837</cdr:y>
    </cdr:from>
    <cdr:to>
      <cdr:x>0.05743</cdr:x>
      <cdr:y>0.63349</cdr:y>
    </cdr:to>
    <cdr:sp macro="" textlink="">
      <cdr:nvSpPr>
        <cdr:cNvPr id="2" name="TextBox 1">
          <a:extLst xmlns:a="http://schemas.openxmlformats.org/drawingml/2006/main">
            <a:ext uri="{FF2B5EF4-FFF2-40B4-BE49-F238E27FC236}">
              <a16:creationId xmlns:a16="http://schemas.microsoft.com/office/drawing/2014/main" id="{EB3CA888-96C5-D8F2-F14F-AB52F9B278CD}"/>
            </a:ext>
          </a:extLst>
        </cdr:cNvPr>
        <cdr:cNvSpPr txBox="1"/>
      </cdr:nvSpPr>
      <cdr:spPr>
        <a:xfrm xmlns:a="http://schemas.openxmlformats.org/drawingml/2006/main">
          <a:off x="249115" y="3077308"/>
          <a:ext cx="249116"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CA" sz="1100"/>
        </a:p>
      </cdr:txBody>
    </cdr:sp>
  </cdr:relSizeAnchor>
  <cdr:relSizeAnchor xmlns:cdr="http://schemas.openxmlformats.org/drawingml/2006/chartDrawing">
    <cdr:from>
      <cdr:x>0.0152</cdr:x>
      <cdr:y>0.42791</cdr:y>
    </cdr:from>
    <cdr:to>
      <cdr:x>0.04899</cdr:x>
      <cdr:y>0.57302</cdr:y>
    </cdr:to>
    <cdr:sp macro="" textlink="">
      <cdr:nvSpPr>
        <cdr:cNvPr id="3" name="TextBox 2">
          <a:extLst xmlns:a="http://schemas.openxmlformats.org/drawingml/2006/main">
            <a:ext uri="{FF2B5EF4-FFF2-40B4-BE49-F238E27FC236}">
              <a16:creationId xmlns:a16="http://schemas.microsoft.com/office/drawing/2014/main" id="{1AB731F6-A1A4-A023-C820-0D44039D0D41}"/>
            </a:ext>
          </a:extLst>
        </cdr:cNvPr>
        <cdr:cNvSpPr txBox="1"/>
      </cdr:nvSpPr>
      <cdr:spPr>
        <a:xfrm xmlns:a="http://schemas.openxmlformats.org/drawingml/2006/main">
          <a:off x="131885" y="2696308"/>
          <a:ext cx="293077"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CA" sz="1100"/>
        </a:p>
      </cdr:txBody>
    </cdr:sp>
  </cdr:relSizeAnchor>
  <cdr:relSizeAnchor xmlns:cdr="http://schemas.openxmlformats.org/drawingml/2006/chartDrawing">
    <cdr:from>
      <cdr:x>0.01689</cdr:x>
      <cdr:y>0.36512</cdr:y>
    </cdr:from>
    <cdr:to>
      <cdr:x>0.0625</cdr:x>
      <cdr:y>0.62326</cdr:y>
    </cdr:to>
    <cdr:sp macro="" textlink="">
      <cdr:nvSpPr>
        <cdr:cNvPr id="4" name="TextBox 3">
          <a:extLst xmlns:a="http://schemas.openxmlformats.org/drawingml/2006/main">
            <a:ext uri="{FF2B5EF4-FFF2-40B4-BE49-F238E27FC236}">
              <a16:creationId xmlns:a16="http://schemas.microsoft.com/office/drawing/2014/main" id="{C448F546-5EEF-8635-0B7B-AA816B475E67}"/>
            </a:ext>
          </a:extLst>
        </cdr:cNvPr>
        <cdr:cNvSpPr txBox="1"/>
      </cdr:nvSpPr>
      <cdr:spPr>
        <a:xfrm xmlns:a="http://schemas.openxmlformats.org/drawingml/2006/main">
          <a:off x="146539" y="2300653"/>
          <a:ext cx="395654" cy="162657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CA" sz="1100"/>
        </a:p>
      </cdr:txBody>
    </cdr:sp>
  </cdr:relSizeAnchor>
  <cdr:relSizeAnchor xmlns:cdr="http://schemas.openxmlformats.org/drawingml/2006/chartDrawing">
    <cdr:from>
      <cdr:x>0.03547</cdr:x>
      <cdr:y>0.43953</cdr:y>
    </cdr:from>
    <cdr:to>
      <cdr:x>0.14088</cdr:x>
      <cdr:y>0.58465</cdr:y>
    </cdr:to>
    <cdr:sp macro="" textlink="">
      <cdr:nvSpPr>
        <cdr:cNvPr id="5" name="TextBox 4">
          <a:extLst xmlns:a="http://schemas.openxmlformats.org/drawingml/2006/main">
            <a:ext uri="{FF2B5EF4-FFF2-40B4-BE49-F238E27FC236}">
              <a16:creationId xmlns:a16="http://schemas.microsoft.com/office/drawing/2014/main" id="{752037A7-AFEF-D712-BC15-C470936AB4C4}"/>
            </a:ext>
          </a:extLst>
        </cdr:cNvPr>
        <cdr:cNvSpPr txBox="1"/>
      </cdr:nvSpPr>
      <cdr:spPr>
        <a:xfrm xmlns:a="http://schemas.openxmlformats.org/drawingml/2006/main">
          <a:off x="307730" y="2769577"/>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CA" sz="1100"/>
        </a:p>
      </cdr:txBody>
    </cdr:sp>
  </cdr:relSizeAnchor>
  <cdr:relSizeAnchor xmlns:cdr="http://schemas.openxmlformats.org/drawingml/2006/chartDrawing">
    <cdr:from>
      <cdr:x>0.00676</cdr:x>
      <cdr:y>0.43256</cdr:y>
    </cdr:from>
    <cdr:to>
      <cdr:x>0.0473</cdr:x>
      <cdr:y>0.57767</cdr:y>
    </cdr:to>
    <cdr:sp macro="" textlink="">
      <cdr:nvSpPr>
        <cdr:cNvPr id="6" name="TextBox 5">
          <a:extLst xmlns:a="http://schemas.openxmlformats.org/drawingml/2006/main">
            <a:ext uri="{FF2B5EF4-FFF2-40B4-BE49-F238E27FC236}">
              <a16:creationId xmlns:a16="http://schemas.microsoft.com/office/drawing/2014/main" id="{A13D15BC-BC37-BF7B-5BC2-5F578119F6BF}"/>
            </a:ext>
          </a:extLst>
        </cdr:cNvPr>
        <cdr:cNvSpPr txBox="1"/>
      </cdr:nvSpPr>
      <cdr:spPr>
        <a:xfrm xmlns:a="http://schemas.openxmlformats.org/drawingml/2006/main" rot="16200000">
          <a:off x="-222739" y="3006970"/>
          <a:ext cx="914400" cy="35169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CA" sz="1400" b="1">
              <a:latin typeface="Arial" panose="020B0604020202020204" pitchFamily="34" charset="0"/>
              <a:cs typeface="Arial" panose="020B0604020202020204" pitchFamily="34" charset="0"/>
            </a:rPr>
            <a:t>Flow</a:t>
          </a:r>
        </a:p>
      </cdr:txBody>
    </cdr:sp>
  </cdr:relSizeAnchor>
  <cdr:relSizeAnchor xmlns:cdr="http://schemas.openxmlformats.org/drawingml/2006/chartDrawing">
    <cdr:from>
      <cdr:x>0.44932</cdr:x>
      <cdr:y>0.93488</cdr:y>
    </cdr:from>
    <cdr:to>
      <cdr:x>0.55473</cdr:x>
      <cdr:y>0.9814</cdr:y>
    </cdr:to>
    <cdr:sp macro="" textlink="">
      <cdr:nvSpPr>
        <cdr:cNvPr id="7" name="TextBox 6">
          <a:extLst xmlns:a="http://schemas.openxmlformats.org/drawingml/2006/main">
            <a:ext uri="{FF2B5EF4-FFF2-40B4-BE49-F238E27FC236}">
              <a16:creationId xmlns:a16="http://schemas.microsoft.com/office/drawing/2014/main" id="{5F151079-C550-9CAA-406E-A802362FBA73}"/>
            </a:ext>
          </a:extLst>
        </cdr:cNvPr>
        <cdr:cNvSpPr txBox="1"/>
      </cdr:nvSpPr>
      <cdr:spPr>
        <a:xfrm xmlns:a="http://schemas.openxmlformats.org/drawingml/2006/main">
          <a:off x="3897923" y="5890846"/>
          <a:ext cx="914400" cy="29307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CA" sz="1400" b="1">
              <a:latin typeface="Arial" panose="020B0604020202020204" pitchFamily="34" charset="0"/>
              <a:cs typeface="Arial" panose="020B0604020202020204" pitchFamily="34" charset="0"/>
            </a:rPr>
            <a:t>Year</a:t>
          </a:r>
        </a:p>
      </cdr:txBody>
    </cdr:sp>
  </cdr:relSizeAnchor>
</c:userShapes>
</file>

<file path=ppt/drawings/drawing5.xml><?xml version="1.0" encoding="utf-8"?>
<c:userShapes xmlns:c="http://schemas.openxmlformats.org/drawingml/2006/chart">
  <cdr:relSizeAnchor xmlns:cdr="http://schemas.openxmlformats.org/drawingml/2006/chartDrawing">
    <cdr:from>
      <cdr:x>0.02872</cdr:x>
      <cdr:y>0.48837</cdr:y>
    </cdr:from>
    <cdr:to>
      <cdr:x>0.05743</cdr:x>
      <cdr:y>0.63349</cdr:y>
    </cdr:to>
    <cdr:sp macro="" textlink="">
      <cdr:nvSpPr>
        <cdr:cNvPr id="2" name="TextBox 1">
          <a:extLst xmlns:a="http://schemas.openxmlformats.org/drawingml/2006/main">
            <a:ext uri="{FF2B5EF4-FFF2-40B4-BE49-F238E27FC236}">
              <a16:creationId xmlns:a16="http://schemas.microsoft.com/office/drawing/2014/main" id="{EB3CA888-96C5-D8F2-F14F-AB52F9B278CD}"/>
            </a:ext>
          </a:extLst>
        </cdr:cNvPr>
        <cdr:cNvSpPr txBox="1"/>
      </cdr:nvSpPr>
      <cdr:spPr>
        <a:xfrm xmlns:a="http://schemas.openxmlformats.org/drawingml/2006/main">
          <a:off x="249115" y="3077308"/>
          <a:ext cx="249116"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CA" sz="1100"/>
        </a:p>
      </cdr:txBody>
    </cdr:sp>
  </cdr:relSizeAnchor>
  <cdr:relSizeAnchor xmlns:cdr="http://schemas.openxmlformats.org/drawingml/2006/chartDrawing">
    <cdr:from>
      <cdr:x>0.0152</cdr:x>
      <cdr:y>0.42791</cdr:y>
    </cdr:from>
    <cdr:to>
      <cdr:x>0.04899</cdr:x>
      <cdr:y>0.57302</cdr:y>
    </cdr:to>
    <cdr:sp macro="" textlink="">
      <cdr:nvSpPr>
        <cdr:cNvPr id="3" name="TextBox 2">
          <a:extLst xmlns:a="http://schemas.openxmlformats.org/drawingml/2006/main">
            <a:ext uri="{FF2B5EF4-FFF2-40B4-BE49-F238E27FC236}">
              <a16:creationId xmlns:a16="http://schemas.microsoft.com/office/drawing/2014/main" id="{1AB731F6-A1A4-A023-C820-0D44039D0D41}"/>
            </a:ext>
          </a:extLst>
        </cdr:cNvPr>
        <cdr:cNvSpPr txBox="1"/>
      </cdr:nvSpPr>
      <cdr:spPr>
        <a:xfrm xmlns:a="http://schemas.openxmlformats.org/drawingml/2006/main">
          <a:off x="131885" y="2696308"/>
          <a:ext cx="293077"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CA" sz="1100"/>
        </a:p>
      </cdr:txBody>
    </cdr:sp>
  </cdr:relSizeAnchor>
  <cdr:relSizeAnchor xmlns:cdr="http://schemas.openxmlformats.org/drawingml/2006/chartDrawing">
    <cdr:from>
      <cdr:x>0.01689</cdr:x>
      <cdr:y>0.36512</cdr:y>
    </cdr:from>
    <cdr:to>
      <cdr:x>0.0625</cdr:x>
      <cdr:y>0.62326</cdr:y>
    </cdr:to>
    <cdr:sp macro="" textlink="">
      <cdr:nvSpPr>
        <cdr:cNvPr id="4" name="TextBox 3">
          <a:extLst xmlns:a="http://schemas.openxmlformats.org/drawingml/2006/main">
            <a:ext uri="{FF2B5EF4-FFF2-40B4-BE49-F238E27FC236}">
              <a16:creationId xmlns:a16="http://schemas.microsoft.com/office/drawing/2014/main" id="{C448F546-5EEF-8635-0B7B-AA816B475E67}"/>
            </a:ext>
          </a:extLst>
        </cdr:cNvPr>
        <cdr:cNvSpPr txBox="1"/>
      </cdr:nvSpPr>
      <cdr:spPr>
        <a:xfrm xmlns:a="http://schemas.openxmlformats.org/drawingml/2006/main">
          <a:off x="146539" y="2300653"/>
          <a:ext cx="395654" cy="162657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CA" sz="1100"/>
        </a:p>
      </cdr:txBody>
    </cdr:sp>
  </cdr:relSizeAnchor>
  <cdr:relSizeAnchor xmlns:cdr="http://schemas.openxmlformats.org/drawingml/2006/chartDrawing">
    <cdr:from>
      <cdr:x>0.03547</cdr:x>
      <cdr:y>0.43953</cdr:y>
    </cdr:from>
    <cdr:to>
      <cdr:x>0.14088</cdr:x>
      <cdr:y>0.58465</cdr:y>
    </cdr:to>
    <cdr:sp macro="" textlink="">
      <cdr:nvSpPr>
        <cdr:cNvPr id="5" name="TextBox 4">
          <a:extLst xmlns:a="http://schemas.openxmlformats.org/drawingml/2006/main">
            <a:ext uri="{FF2B5EF4-FFF2-40B4-BE49-F238E27FC236}">
              <a16:creationId xmlns:a16="http://schemas.microsoft.com/office/drawing/2014/main" id="{752037A7-AFEF-D712-BC15-C470936AB4C4}"/>
            </a:ext>
          </a:extLst>
        </cdr:cNvPr>
        <cdr:cNvSpPr txBox="1"/>
      </cdr:nvSpPr>
      <cdr:spPr>
        <a:xfrm xmlns:a="http://schemas.openxmlformats.org/drawingml/2006/main">
          <a:off x="307730" y="2769577"/>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CA" sz="1100"/>
        </a:p>
      </cdr:txBody>
    </cdr:sp>
  </cdr:relSizeAnchor>
  <cdr:relSizeAnchor xmlns:cdr="http://schemas.openxmlformats.org/drawingml/2006/chartDrawing">
    <cdr:from>
      <cdr:x>0.00676</cdr:x>
      <cdr:y>0.43256</cdr:y>
    </cdr:from>
    <cdr:to>
      <cdr:x>0.0473</cdr:x>
      <cdr:y>0.57767</cdr:y>
    </cdr:to>
    <cdr:sp macro="" textlink="">
      <cdr:nvSpPr>
        <cdr:cNvPr id="6" name="TextBox 5">
          <a:extLst xmlns:a="http://schemas.openxmlformats.org/drawingml/2006/main">
            <a:ext uri="{FF2B5EF4-FFF2-40B4-BE49-F238E27FC236}">
              <a16:creationId xmlns:a16="http://schemas.microsoft.com/office/drawing/2014/main" id="{A13D15BC-BC37-BF7B-5BC2-5F578119F6BF}"/>
            </a:ext>
          </a:extLst>
        </cdr:cNvPr>
        <cdr:cNvSpPr txBox="1"/>
      </cdr:nvSpPr>
      <cdr:spPr>
        <a:xfrm xmlns:a="http://schemas.openxmlformats.org/drawingml/2006/main" rot="16200000">
          <a:off x="-222739" y="3006970"/>
          <a:ext cx="914400" cy="35169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CA" sz="1400" b="1">
              <a:latin typeface="Arial" panose="020B0604020202020204" pitchFamily="34" charset="0"/>
              <a:cs typeface="Arial" panose="020B0604020202020204" pitchFamily="34" charset="0"/>
            </a:rPr>
            <a:t>Flow</a:t>
          </a:r>
        </a:p>
      </cdr:txBody>
    </cdr:sp>
  </cdr:relSizeAnchor>
  <cdr:relSizeAnchor xmlns:cdr="http://schemas.openxmlformats.org/drawingml/2006/chartDrawing">
    <cdr:from>
      <cdr:x>0.44932</cdr:x>
      <cdr:y>0.93488</cdr:y>
    </cdr:from>
    <cdr:to>
      <cdr:x>0.55473</cdr:x>
      <cdr:y>0.9814</cdr:y>
    </cdr:to>
    <cdr:sp macro="" textlink="">
      <cdr:nvSpPr>
        <cdr:cNvPr id="7" name="TextBox 6">
          <a:extLst xmlns:a="http://schemas.openxmlformats.org/drawingml/2006/main">
            <a:ext uri="{FF2B5EF4-FFF2-40B4-BE49-F238E27FC236}">
              <a16:creationId xmlns:a16="http://schemas.microsoft.com/office/drawing/2014/main" id="{5F151079-C550-9CAA-406E-A802362FBA73}"/>
            </a:ext>
          </a:extLst>
        </cdr:cNvPr>
        <cdr:cNvSpPr txBox="1"/>
      </cdr:nvSpPr>
      <cdr:spPr>
        <a:xfrm xmlns:a="http://schemas.openxmlformats.org/drawingml/2006/main">
          <a:off x="3897923" y="5890846"/>
          <a:ext cx="914400" cy="29307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CA" sz="1400" b="1">
              <a:latin typeface="Arial" panose="020B0604020202020204" pitchFamily="34" charset="0"/>
              <a:cs typeface="Arial" panose="020B0604020202020204" pitchFamily="34" charset="0"/>
            </a:rPr>
            <a:t>Year</a:t>
          </a:r>
        </a:p>
      </cdr:txBody>
    </cdr:sp>
  </cdr:relSizeAnchor>
</c:userShapes>
</file>

<file path=ppt/drawings/drawing6.xml><?xml version="1.0" encoding="utf-8"?>
<c:userShapes xmlns:c="http://schemas.openxmlformats.org/drawingml/2006/chart">
  <cdr:relSizeAnchor xmlns:cdr="http://schemas.openxmlformats.org/drawingml/2006/chartDrawing">
    <cdr:from>
      <cdr:x>0.02872</cdr:x>
      <cdr:y>0.48837</cdr:y>
    </cdr:from>
    <cdr:to>
      <cdr:x>0.05743</cdr:x>
      <cdr:y>0.63349</cdr:y>
    </cdr:to>
    <cdr:sp macro="" textlink="">
      <cdr:nvSpPr>
        <cdr:cNvPr id="2" name="TextBox 1">
          <a:extLst xmlns:a="http://schemas.openxmlformats.org/drawingml/2006/main">
            <a:ext uri="{FF2B5EF4-FFF2-40B4-BE49-F238E27FC236}">
              <a16:creationId xmlns:a16="http://schemas.microsoft.com/office/drawing/2014/main" id="{EB3CA888-96C5-D8F2-F14F-AB52F9B278CD}"/>
            </a:ext>
          </a:extLst>
        </cdr:cNvPr>
        <cdr:cNvSpPr txBox="1"/>
      </cdr:nvSpPr>
      <cdr:spPr>
        <a:xfrm xmlns:a="http://schemas.openxmlformats.org/drawingml/2006/main">
          <a:off x="249115" y="3077308"/>
          <a:ext cx="249116"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CA" sz="1100"/>
        </a:p>
      </cdr:txBody>
    </cdr:sp>
  </cdr:relSizeAnchor>
  <cdr:relSizeAnchor xmlns:cdr="http://schemas.openxmlformats.org/drawingml/2006/chartDrawing">
    <cdr:from>
      <cdr:x>0.0152</cdr:x>
      <cdr:y>0.42791</cdr:y>
    </cdr:from>
    <cdr:to>
      <cdr:x>0.04899</cdr:x>
      <cdr:y>0.57302</cdr:y>
    </cdr:to>
    <cdr:sp macro="" textlink="">
      <cdr:nvSpPr>
        <cdr:cNvPr id="3" name="TextBox 2">
          <a:extLst xmlns:a="http://schemas.openxmlformats.org/drawingml/2006/main">
            <a:ext uri="{FF2B5EF4-FFF2-40B4-BE49-F238E27FC236}">
              <a16:creationId xmlns:a16="http://schemas.microsoft.com/office/drawing/2014/main" id="{1AB731F6-A1A4-A023-C820-0D44039D0D41}"/>
            </a:ext>
          </a:extLst>
        </cdr:cNvPr>
        <cdr:cNvSpPr txBox="1"/>
      </cdr:nvSpPr>
      <cdr:spPr>
        <a:xfrm xmlns:a="http://schemas.openxmlformats.org/drawingml/2006/main">
          <a:off x="131885" y="2696308"/>
          <a:ext cx="293077"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CA" sz="1100"/>
        </a:p>
      </cdr:txBody>
    </cdr:sp>
  </cdr:relSizeAnchor>
  <cdr:relSizeAnchor xmlns:cdr="http://schemas.openxmlformats.org/drawingml/2006/chartDrawing">
    <cdr:from>
      <cdr:x>0.01689</cdr:x>
      <cdr:y>0.36512</cdr:y>
    </cdr:from>
    <cdr:to>
      <cdr:x>0.0625</cdr:x>
      <cdr:y>0.62326</cdr:y>
    </cdr:to>
    <cdr:sp macro="" textlink="">
      <cdr:nvSpPr>
        <cdr:cNvPr id="4" name="TextBox 3">
          <a:extLst xmlns:a="http://schemas.openxmlformats.org/drawingml/2006/main">
            <a:ext uri="{FF2B5EF4-FFF2-40B4-BE49-F238E27FC236}">
              <a16:creationId xmlns:a16="http://schemas.microsoft.com/office/drawing/2014/main" id="{C448F546-5EEF-8635-0B7B-AA816B475E67}"/>
            </a:ext>
          </a:extLst>
        </cdr:cNvPr>
        <cdr:cNvSpPr txBox="1"/>
      </cdr:nvSpPr>
      <cdr:spPr>
        <a:xfrm xmlns:a="http://schemas.openxmlformats.org/drawingml/2006/main">
          <a:off x="146539" y="2300653"/>
          <a:ext cx="395654" cy="162657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CA" sz="1100"/>
        </a:p>
      </cdr:txBody>
    </cdr:sp>
  </cdr:relSizeAnchor>
  <cdr:relSizeAnchor xmlns:cdr="http://schemas.openxmlformats.org/drawingml/2006/chartDrawing">
    <cdr:from>
      <cdr:x>0.03547</cdr:x>
      <cdr:y>0.43953</cdr:y>
    </cdr:from>
    <cdr:to>
      <cdr:x>0.14088</cdr:x>
      <cdr:y>0.58465</cdr:y>
    </cdr:to>
    <cdr:sp macro="" textlink="">
      <cdr:nvSpPr>
        <cdr:cNvPr id="5" name="TextBox 4">
          <a:extLst xmlns:a="http://schemas.openxmlformats.org/drawingml/2006/main">
            <a:ext uri="{FF2B5EF4-FFF2-40B4-BE49-F238E27FC236}">
              <a16:creationId xmlns:a16="http://schemas.microsoft.com/office/drawing/2014/main" id="{752037A7-AFEF-D712-BC15-C470936AB4C4}"/>
            </a:ext>
          </a:extLst>
        </cdr:cNvPr>
        <cdr:cNvSpPr txBox="1"/>
      </cdr:nvSpPr>
      <cdr:spPr>
        <a:xfrm xmlns:a="http://schemas.openxmlformats.org/drawingml/2006/main">
          <a:off x="307730" y="2769577"/>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CA" sz="1100"/>
        </a:p>
      </cdr:txBody>
    </cdr:sp>
  </cdr:relSizeAnchor>
  <cdr:relSizeAnchor xmlns:cdr="http://schemas.openxmlformats.org/drawingml/2006/chartDrawing">
    <cdr:from>
      <cdr:x>0.00676</cdr:x>
      <cdr:y>0.43256</cdr:y>
    </cdr:from>
    <cdr:to>
      <cdr:x>0.0473</cdr:x>
      <cdr:y>0.57767</cdr:y>
    </cdr:to>
    <cdr:sp macro="" textlink="">
      <cdr:nvSpPr>
        <cdr:cNvPr id="6" name="TextBox 5">
          <a:extLst xmlns:a="http://schemas.openxmlformats.org/drawingml/2006/main">
            <a:ext uri="{FF2B5EF4-FFF2-40B4-BE49-F238E27FC236}">
              <a16:creationId xmlns:a16="http://schemas.microsoft.com/office/drawing/2014/main" id="{A13D15BC-BC37-BF7B-5BC2-5F578119F6BF}"/>
            </a:ext>
          </a:extLst>
        </cdr:cNvPr>
        <cdr:cNvSpPr txBox="1"/>
      </cdr:nvSpPr>
      <cdr:spPr>
        <a:xfrm xmlns:a="http://schemas.openxmlformats.org/drawingml/2006/main" rot="16200000">
          <a:off x="-222739" y="3006970"/>
          <a:ext cx="914400" cy="35169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CA" sz="1400" b="1">
              <a:latin typeface="Arial" panose="020B0604020202020204" pitchFamily="34" charset="0"/>
              <a:cs typeface="Arial" panose="020B0604020202020204" pitchFamily="34" charset="0"/>
            </a:rPr>
            <a:t>Flow</a:t>
          </a:r>
        </a:p>
      </cdr:txBody>
    </cdr:sp>
  </cdr:relSizeAnchor>
  <cdr:relSizeAnchor xmlns:cdr="http://schemas.openxmlformats.org/drawingml/2006/chartDrawing">
    <cdr:from>
      <cdr:x>0.44932</cdr:x>
      <cdr:y>0.93488</cdr:y>
    </cdr:from>
    <cdr:to>
      <cdr:x>0.55473</cdr:x>
      <cdr:y>0.9814</cdr:y>
    </cdr:to>
    <cdr:sp macro="" textlink="">
      <cdr:nvSpPr>
        <cdr:cNvPr id="7" name="TextBox 6">
          <a:extLst xmlns:a="http://schemas.openxmlformats.org/drawingml/2006/main">
            <a:ext uri="{FF2B5EF4-FFF2-40B4-BE49-F238E27FC236}">
              <a16:creationId xmlns:a16="http://schemas.microsoft.com/office/drawing/2014/main" id="{5F151079-C550-9CAA-406E-A802362FBA73}"/>
            </a:ext>
          </a:extLst>
        </cdr:cNvPr>
        <cdr:cNvSpPr txBox="1"/>
      </cdr:nvSpPr>
      <cdr:spPr>
        <a:xfrm xmlns:a="http://schemas.openxmlformats.org/drawingml/2006/main">
          <a:off x="3897923" y="5890846"/>
          <a:ext cx="914400" cy="29307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CA" sz="1400" b="1">
              <a:latin typeface="Arial" panose="020B0604020202020204" pitchFamily="34" charset="0"/>
              <a:cs typeface="Arial" panose="020B0604020202020204" pitchFamily="34" charset="0"/>
            </a:rPr>
            <a:t>Year</a:t>
          </a:r>
        </a:p>
      </cdr:txBody>
    </cdr:sp>
  </cdr:relSizeAnchor>
  <cdr:relSizeAnchor xmlns:cdr="http://schemas.openxmlformats.org/drawingml/2006/chartDrawing">
    <cdr:from>
      <cdr:x>0.08263</cdr:x>
      <cdr:y>0.689</cdr:y>
    </cdr:from>
    <cdr:to>
      <cdr:x>0.97249</cdr:x>
      <cdr:y>0.689</cdr:y>
    </cdr:to>
    <cdr:cxnSp macro="">
      <cdr:nvCxnSpPr>
        <cdr:cNvPr id="8" name="Straight Connector 7">
          <a:extLst xmlns:a="http://schemas.openxmlformats.org/drawingml/2006/main">
            <a:ext uri="{FF2B5EF4-FFF2-40B4-BE49-F238E27FC236}">
              <a16:creationId xmlns:a16="http://schemas.microsoft.com/office/drawing/2014/main" id="{90BA0623-6CFE-18CB-5CBC-4BDD68BC9608}"/>
            </a:ext>
          </a:extLst>
        </cdr:cNvPr>
        <cdr:cNvCxnSpPr>
          <a:cxnSpLocks xmlns:a="http://schemas.openxmlformats.org/drawingml/2006/main"/>
        </cdr:cNvCxnSpPr>
      </cdr:nvCxnSpPr>
      <cdr:spPr>
        <a:xfrm xmlns:a="http://schemas.openxmlformats.org/drawingml/2006/main">
          <a:off x="755576" y="4725144"/>
          <a:ext cx="8136904" cy="0"/>
        </a:xfrm>
        <a:prstGeom xmlns:a="http://schemas.openxmlformats.org/drawingml/2006/main" prst="line">
          <a:avLst/>
        </a:prstGeom>
        <a:ln xmlns:a="http://schemas.openxmlformats.org/drawingml/2006/main" w="25400">
          <a:solidFill>
            <a:schemeClr val="tx1"/>
          </a:solidFill>
          <a:prstDash val="lg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0.08263</cdr:x>
      <cdr:y>0.7415</cdr:y>
    </cdr:from>
    <cdr:to>
      <cdr:x>0.35757</cdr:x>
      <cdr:y>0.79086</cdr:y>
    </cdr:to>
    <cdr:sp macro="" textlink="">
      <cdr:nvSpPr>
        <cdr:cNvPr id="11" name="TextBox 8">
          <a:extLst xmlns:a="http://schemas.openxmlformats.org/drawingml/2006/main">
            <a:ext uri="{FF2B5EF4-FFF2-40B4-BE49-F238E27FC236}">
              <a16:creationId xmlns:a16="http://schemas.microsoft.com/office/drawing/2014/main" id="{CE4DA579-0AEC-D468-CD80-98C34A963C13}"/>
            </a:ext>
          </a:extLst>
        </cdr:cNvPr>
        <cdr:cNvSpPr txBox="1"/>
      </cdr:nvSpPr>
      <cdr:spPr>
        <a:xfrm xmlns:a="http://schemas.openxmlformats.org/drawingml/2006/main">
          <a:off x="755576" y="5085184"/>
          <a:ext cx="2514022" cy="338554"/>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CA" sz="1600" dirty="0">
              <a:latin typeface="Calibri" panose="020F0502020204030204" pitchFamily="34" charset="0"/>
              <a:ea typeface="Calibri" panose="020F0502020204030204" pitchFamily="34" charset="0"/>
              <a:cs typeface="Calibri" panose="020F0502020204030204" pitchFamily="34" charset="0"/>
            </a:rPr>
            <a:t>5 </a:t>
          </a:r>
          <a:r>
            <a:rPr lang="en-CA" sz="1600" dirty="0" err="1">
              <a:latin typeface="Calibri" panose="020F0502020204030204" pitchFamily="34" charset="0"/>
              <a:ea typeface="Calibri" panose="020F0502020204030204" pitchFamily="34" charset="0"/>
              <a:cs typeface="Calibri" panose="020F0502020204030204" pitchFamily="34" charset="0"/>
            </a:rPr>
            <a:t>cms</a:t>
          </a:r>
          <a:r>
            <a:rPr lang="en-CA" sz="1600" dirty="0">
              <a:latin typeface="Calibri" panose="020F0502020204030204" pitchFamily="34" charset="0"/>
              <a:ea typeface="Calibri" panose="020F0502020204030204" pitchFamily="34" charset="0"/>
              <a:cs typeface="Calibri" panose="020F0502020204030204" pitchFamily="34" charset="0"/>
            </a:rPr>
            <a:t> stream flow objective</a:t>
          </a:r>
        </a:p>
      </cdr:txBody>
    </cdr:sp>
  </cdr:relSizeAnchor>
  <cdr:relSizeAnchor xmlns:cdr="http://schemas.openxmlformats.org/drawingml/2006/chartDrawing">
    <cdr:from>
      <cdr:x>0.35825</cdr:x>
      <cdr:y>0.689</cdr:y>
    </cdr:from>
    <cdr:to>
      <cdr:x>0.3809</cdr:x>
      <cdr:y>0.7578</cdr:y>
    </cdr:to>
    <cdr:cxnSp macro="">
      <cdr:nvCxnSpPr>
        <cdr:cNvPr id="12" name="Connector: Curved 11">
          <a:extLst xmlns:a="http://schemas.openxmlformats.org/drawingml/2006/main">
            <a:ext uri="{FF2B5EF4-FFF2-40B4-BE49-F238E27FC236}">
              <a16:creationId xmlns:a16="http://schemas.microsoft.com/office/drawing/2014/main" id="{F31548B8-D42A-BFDE-08AD-B7CDA220E16A}"/>
            </a:ext>
          </a:extLst>
        </cdr:cNvPr>
        <cdr:cNvCxnSpPr/>
      </cdr:nvCxnSpPr>
      <cdr:spPr>
        <a:xfrm xmlns:a="http://schemas.openxmlformats.org/drawingml/2006/main" rot="5400000" flipH="1" flipV="1">
          <a:off x="3143476" y="4857524"/>
          <a:ext cx="471845" cy="207085"/>
        </a:xfrm>
        <a:prstGeom xmlns:a="http://schemas.openxmlformats.org/drawingml/2006/main" prst="curvedConnector3">
          <a:avLst>
            <a:gd name="adj1" fmla="val 50001"/>
          </a:avLst>
        </a:prstGeom>
        <a:ln xmlns:a="http://schemas.openxmlformats.org/drawingml/2006/main" w="19050">
          <a:solidFill>
            <a:schemeClr val="tx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7.xml><?xml version="1.0" encoding="utf-8"?>
<c:userShapes xmlns:c="http://schemas.openxmlformats.org/drawingml/2006/chart">
  <cdr:relSizeAnchor xmlns:cdr="http://schemas.openxmlformats.org/drawingml/2006/chartDrawing">
    <cdr:from>
      <cdr:x>0.49712</cdr:x>
      <cdr:y>0.06833</cdr:y>
    </cdr:from>
    <cdr:to>
      <cdr:x>0.60278</cdr:x>
      <cdr:y>0.2141</cdr:y>
    </cdr:to>
    <cdr:sp macro="" textlink="">
      <cdr:nvSpPr>
        <cdr:cNvPr id="2" name="TextBox 1"/>
        <cdr:cNvSpPr txBox="1"/>
      </cdr:nvSpPr>
      <cdr:spPr>
        <a:xfrm xmlns:a="http://schemas.openxmlformats.org/drawingml/2006/main">
          <a:off x="4302125" y="428625"/>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CA"/>
        </a:p>
      </cdr:txBody>
    </cdr:sp>
  </cdr:relSizeAnchor>
  <cdr:relSizeAnchor xmlns:cdr="http://schemas.openxmlformats.org/drawingml/2006/chartDrawing">
    <cdr:from>
      <cdr:x>0.26413</cdr:x>
      <cdr:y>0.0076</cdr:y>
    </cdr:from>
    <cdr:to>
      <cdr:x>0.77042</cdr:x>
      <cdr:y>0.10377</cdr:y>
    </cdr:to>
    <cdr:sp macro="" textlink="">
      <cdr:nvSpPr>
        <cdr:cNvPr id="3" name="TextBox 2"/>
        <cdr:cNvSpPr txBox="1"/>
      </cdr:nvSpPr>
      <cdr:spPr>
        <a:xfrm xmlns:a="http://schemas.openxmlformats.org/drawingml/2006/main">
          <a:off x="2289417" y="47804"/>
          <a:ext cx="4388395" cy="60457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CA" sz="1600" b="1">
              <a:latin typeface="Arial" panose="020B0604020202020204" pitchFamily="34" charset="0"/>
              <a:cs typeface="Arial" panose="020B0604020202020204" pitchFamily="34" charset="0"/>
            </a:rPr>
            <a:t>Mean Hydrograph</a:t>
          </a:r>
        </a:p>
        <a:p xmlns:a="http://schemas.openxmlformats.org/drawingml/2006/main">
          <a:pPr algn="ctr"/>
          <a:r>
            <a:rPr lang="en-CA" sz="1600">
              <a:latin typeface="Arial" panose="020B0604020202020204" pitchFamily="34" charset="0"/>
              <a:cs typeface="Arial" panose="020B0604020202020204" pitchFamily="34" charset="0"/>
            </a:rPr>
            <a:t>Mississippi River @ Appleton (WCS 02KF006)</a:t>
          </a:r>
        </a:p>
      </cdr:txBody>
    </cdr:sp>
  </cdr:relSizeAnchor>
</c:userShapes>
</file>

<file path=ppt/drawings/drawing8.xml><?xml version="1.0" encoding="utf-8"?>
<c:userShapes xmlns:c="http://schemas.openxmlformats.org/drawingml/2006/chart">
  <cdr:relSizeAnchor xmlns:cdr="http://schemas.openxmlformats.org/drawingml/2006/chartDrawing">
    <cdr:from>
      <cdr:x>0.49712</cdr:x>
      <cdr:y>0.06833</cdr:y>
    </cdr:from>
    <cdr:to>
      <cdr:x>0.60278</cdr:x>
      <cdr:y>0.2141</cdr:y>
    </cdr:to>
    <cdr:sp macro="" textlink="">
      <cdr:nvSpPr>
        <cdr:cNvPr id="2" name="TextBox 1"/>
        <cdr:cNvSpPr txBox="1"/>
      </cdr:nvSpPr>
      <cdr:spPr>
        <a:xfrm xmlns:a="http://schemas.openxmlformats.org/drawingml/2006/main">
          <a:off x="4302125" y="428625"/>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CA"/>
        </a:p>
      </cdr:txBody>
    </cdr:sp>
  </cdr:relSizeAnchor>
  <cdr:relSizeAnchor xmlns:cdr="http://schemas.openxmlformats.org/drawingml/2006/chartDrawing">
    <cdr:from>
      <cdr:x>0.25131</cdr:x>
      <cdr:y>0.01518</cdr:y>
    </cdr:from>
    <cdr:to>
      <cdr:x>0.7576</cdr:x>
      <cdr:y>0.11135</cdr:y>
    </cdr:to>
    <cdr:sp macro="" textlink="">
      <cdr:nvSpPr>
        <cdr:cNvPr id="3" name="TextBox 2"/>
        <cdr:cNvSpPr txBox="1"/>
      </cdr:nvSpPr>
      <cdr:spPr>
        <a:xfrm xmlns:a="http://schemas.openxmlformats.org/drawingml/2006/main">
          <a:off x="2174875" y="95250"/>
          <a:ext cx="4381500" cy="60325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CA" sz="1600" b="1">
              <a:latin typeface="Arial" panose="020B0604020202020204" pitchFamily="34" charset="0"/>
              <a:cs typeface="Arial" panose="020B0604020202020204" pitchFamily="34" charset="0"/>
            </a:rPr>
            <a:t>Mean Hydrograph</a:t>
          </a:r>
        </a:p>
        <a:p xmlns:a="http://schemas.openxmlformats.org/drawingml/2006/main">
          <a:pPr algn="ctr"/>
          <a:r>
            <a:rPr lang="en-CA" sz="1600">
              <a:latin typeface="Arial" panose="020B0604020202020204" pitchFamily="34" charset="0"/>
              <a:cs typeface="Arial" panose="020B0604020202020204" pitchFamily="34" charset="0"/>
            </a:rPr>
            <a:t>Mississippi River @ Appleton (WCS 02KF006)</a:t>
          </a:r>
        </a:p>
      </cdr:txBody>
    </cdr:sp>
  </cdr:relSizeAnchor>
</c:userShapes>
</file>

<file path=ppt/drawings/drawing9.xml><?xml version="1.0" encoding="utf-8"?>
<c:userShapes xmlns:c="http://schemas.openxmlformats.org/drawingml/2006/chart">
  <cdr:relSizeAnchor xmlns:cdr="http://schemas.openxmlformats.org/drawingml/2006/chartDrawing">
    <cdr:from>
      <cdr:x>0.02872</cdr:x>
      <cdr:y>0.48837</cdr:y>
    </cdr:from>
    <cdr:to>
      <cdr:x>0.05743</cdr:x>
      <cdr:y>0.63349</cdr:y>
    </cdr:to>
    <cdr:sp macro="" textlink="">
      <cdr:nvSpPr>
        <cdr:cNvPr id="2" name="TextBox 1">
          <a:extLst xmlns:a="http://schemas.openxmlformats.org/drawingml/2006/main">
            <a:ext uri="{FF2B5EF4-FFF2-40B4-BE49-F238E27FC236}">
              <a16:creationId xmlns:a16="http://schemas.microsoft.com/office/drawing/2014/main" id="{EB3CA888-96C5-D8F2-F14F-AB52F9B278CD}"/>
            </a:ext>
          </a:extLst>
        </cdr:cNvPr>
        <cdr:cNvSpPr txBox="1"/>
      </cdr:nvSpPr>
      <cdr:spPr>
        <a:xfrm xmlns:a="http://schemas.openxmlformats.org/drawingml/2006/main">
          <a:off x="249115" y="3077308"/>
          <a:ext cx="249116"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CA" sz="1100"/>
        </a:p>
      </cdr:txBody>
    </cdr:sp>
  </cdr:relSizeAnchor>
  <cdr:relSizeAnchor xmlns:cdr="http://schemas.openxmlformats.org/drawingml/2006/chartDrawing">
    <cdr:from>
      <cdr:x>0.0152</cdr:x>
      <cdr:y>0.42791</cdr:y>
    </cdr:from>
    <cdr:to>
      <cdr:x>0.04899</cdr:x>
      <cdr:y>0.57302</cdr:y>
    </cdr:to>
    <cdr:sp macro="" textlink="">
      <cdr:nvSpPr>
        <cdr:cNvPr id="3" name="TextBox 2">
          <a:extLst xmlns:a="http://schemas.openxmlformats.org/drawingml/2006/main">
            <a:ext uri="{FF2B5EF4-FFF2-40B4-BE49-F238E27FC236}">
              <a16:creationId xmlns:a16="http://schemas.microsoft.com/office/drawing/2014/main" id="{1AB731F6-A1A4-A023-C820-0D44039D0D41}"/>
            </a:ext>
          </a:extLst>
        </cdr:cNvPr>
        <cdr:cNvSpPr txBox="1"/>
      </cdr:nvSpPr>
      <cdr:spPr>
        <a:xfrm xmlns:a="http://schemas.openxmlformats.org/drawingml/2006/main">
          <a:off x="131885" y="2696308"/>
          <a:ext cx="293077"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CA" sz="1100"/>
        </a:p>
      </cdr:txBody>
    </cdr:sp>
  </cdr:relSizeAnchor>
  <cdr:relSizeAnchor xmlns:cdr="http://schemas.openxmlformats.org/drawingml/2006/chartDrawing">
    <cdr:from>
      <cdr:x>0.01689</cdr:x>
      <cdr:y>0.36512</cdr:y>
    </cdr:from>
    <cdr:to>
      <cdr:x>0.0625</cdr:x>
      <cdr:y>0.62326</cdr:y>
    </cdr:to>
    <cdr:sp macro="" textlink="">
      <cdr:nvSpPr>
        <cdr:cNvPr id="4" name="TextBox 3">
          <a:extLst xmlns:a="http://schemas.openxmlformats.org/drawingml/2006/main">
            <a:ext uri="{FF2B5EF4-FFF2-40B4-BE49-F238E27FC236}">
              <a16:creationId xmlns:a16="http://schemas.microsoft.com/office/drawing/2014/main" id="{C448F546-5EEF-8635-0B7B-AA816B475E67}"/>
            </a:ext>
          </a:extLst>
        </cdr:cNvPr>
        <cdr:cNvSpPr txBox="1"/>
      </cdr:nvSpPr>
      <cdr:spPr>
        <a:xfrm xmlns:a="http://schemas.openxmlformats.org/drawingml/2006/main">
          <a:off x="146539" y="2300653"/>
          <a:ext cx="395654" cy="162657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CA" sz="1100"/>
        </a:p>
      </cdr:txBody>
    </cdr:sp>
  </cdr:relSizeAnchor>
  <cdr:relSizeAnchor xmlns:cdr="http://schemas.openxmlformats.org/drawingml/2006/chartDrawing">
    <cdr:from>
      <cdr:x>0.03547</cdr:x>
      <cdr:y>0.43953</cdr:y>
    </cdr:from>
    <cdr:to>
      <cdr:x>0.14088</cdr:x>
      <cdr:y>0.58465</cdr:y>
    </cdr:to>
    <cdr:sp macro="" textlink="">
      <cdr:nvSpPr>
        <cdr:cNvPr id="5" name="TextBox 4">
          <a:extLst xmlns:a="http://schemas.openxmlformats.org/drawingml/2006/main">
            <a:ext uri="{FF2B5EF4-FFF2-40B4-BE49-F238E27FC236}">
              <a16:creationId xmlns:a16="http://schemas.microsoft.com/office/drawing/2014/main" id="{752037A7-AFEF-D712-BC15-C470936AB4C4}"/>
            </a:ext>
          </a:extLst>
        </cdr:cNvPr>
        <cdr:cNvSpPr txBox="1"/>
      </cdr:nvSpPr>
      <cdr:spPr>
        <a:xfrm xmlns:a="http://schemas.openxmlformats.org/drawingml/2006/main">
          <a:off x="307730" y="2769577"/>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CA" sz="1100"/>
        </a:p>
      </cdr:txBody>
    </cdr:sp>
  </cdr:relSizeAnchor>
  <cdr:relSizeAnchor xmlns:cdr="http://schemas.openxmlformats.org/drawingml/2006/chartDrawing">
    <cdr:from>
      <cdr:x>0.00676</cdr:x>
      <cdr:y>0.43256</cdr:y>
    </cdr:from>
    <cdr:to>
      <cdr:x>0.0473</cdr:x>
      <cdr:y>0.57767</cdr:y>
    </cdr:to>
    <cdr:sp macro="" textlink="">
      <cdr:nvSpPr>
        <cdr:cNvPr id="6" name="TextBox 5">
          <a:extLst xmlns:a="http://schemas.openxmlformats.org/drawingml/2006/main">
            <a:ext uri="{FF2B5EF4-FFF2-40B4-BE49-F238E27FC236}">
              <a16:creationId xmlns:a16="http://schemas.microsoft.com/office/drawing/2014/main" id="{A13D15BC-BC37-BF7B-5BC2-5F578119F6BF}"/>
            </a:ext>
          </a:extLst>
        </cdr:cNvPr>
        <cdr:cNvSpPr txBox="1"/>
      </cdr:nvSpPr>
      <cdr:spPr>
        <a:xfrm xmlns:a="http://schemas.openxmlformats.org/drawingml/2006/main" rot="16200000">
          <a:off x="-222739" y="3006970"/>
          <a:ext cx="914400" cy="35169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CA" sz="1400" b="1">
              <a:latin typeface="Arial" panose="020B0604020202020204" pitchFamily="34" charset="0"/>
              <a:cs typeface="Arial" panose="020B0604020202020204" pitchFamily="34" charset="0"/>
            </a:rPr>
            <a:t>Flow</a:t>
          </a:r>
        </a:p>
      </cdr:txBody>
    </cdr:sp>
  </cdr:relSizeAnchor>
  <cdr:relSizeAnchor xmlns:cdr="http://schemas.openxmlformats.org/drawingml/2006/chartDrawing">
    <cdr:from>
      <cdr:x>0.44932</cdr:x>
      <cdr:y>0.95348</cdr:y>
    </cdr:from>
    <cdr:to>
      <cdr:x>0.55473</cdr:x>
      <cdr:y>1</cdr:y>
    </cdr:to>
    <cdr:sp macro="" textlink="">
      <cdr:nvSpPr>
        <cdr:cNvPr id="7" name="TextBox 6">
          <a:extLst xmlns:a="http://schemas.openxmlformats.org/drawingml/2006/main">
            <a:ext uri="{FF2B5EF4-FFF2-40B4-BE49-F238E27FC236}">
              <a16:creationId xmlns:a16="http://schemas.microsoft.com/office/drawing/2014/main" id="{5F151079-C550-9CAA-406E-A802362FBA73}"/>
            </a:ext>
          </a:extLst>
        </cdr:cNvPr>
        <cdr:cNvSpPr txBox="1"/>
      </cdr:nvSpPr>
      <cdr:spPr>
        <a:xfrm xmlns:a="http://schemas.openxmlformats.org/drawingml/2006/main">
          <a:off x="3897886" y="6008024"/>
          <a:ext cx="914439" cy="29313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CA" sz="1400" b="1">
              <a:latin typeface="Arial" panose="020B0604020202020204" pitchFamily="34" charset="0"/>
              <a:cs typeface="Arial" panose="020B0604020202020204" pitchFamily="34" charset="0"/>
            </a:rPr>
            <a:t>Year</a:t>
          </a:r>
        </a:p>
      </cdr:txBody>
    </cdr:sp>
  </cdr:relSizeAnchor>
  <cdr:relSizeAnchor xmlns:cdr="http://schemas.openxmlformats.org/drawingml/2006/chartDrawing">
    <cdr:from>
      <cdr:x>0.34954</cdr:x>
      <cdr:y>0.6995</cdr:y>
    </cdr:from>
    <cdr:to>
      <cdr:x>0.37219</cdr:x>
      <cdr:y>0.7683</cdr:y>
    </cdr:to>
    <cdr:cxnSp macro="">
      <cdr:nvCxnSpPr>
        <cdr:cNvPr id="9" name="Connector: Curved 8">
          <a:extLst xmlns:a="http://schemas.openxmlformats.org/drawingml/2006/main">
            <a:ext uri="{FF2B5EF4-FFF2-40B4-BE49-F238E27FC236}">
              <a16:creationId xmlns:a16="http://schemas.microsoft.com/office/drawing/2014/main" id="{7503BFBB-59C8-3E50-1296-60FB8A327D8B}"/>
            </a:ext>
          </a:extLst>
        </cdr:cNvPr>
        <cdr:cNvCxnSpPr/>
      </cdr:nvCxnSpPr>
      <cdr:spPr>
        <a:xfrm xmlns:a="http://schemas.openxmlformats.org/drawingml/2006/main" rot="5400000" flipH="1" flipV="1">
          <a:off x="3063821" y="4929532"/>
          <a:ext cx="471845" cy="207085"/>
        </a:xfrm>
        <a:prstGeom xmlns:a="http://schemas.openxmlformats.org/drawingml/2006/main" prst="curvedConnector3">
          <a:avLst/>
        </a:prstGeom>
        <a:ln xmlns:a="http://schemas.openxmlformats.org/drawingml/2006/main" w="19050">
          <a:solidFill>
            <a:schemeClr val="tx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DEEEE18-1BDA-BC08-9489-B98007782D50}"/>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92FE5FC0-9184-0B8E-75F1-9E43FF91C884}"/>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42AB07F4-9408-402F-AE8A-6771A655C4D3}" type="datetimeFigureOut">
              <a:rPr lang="en-CA" smtClean="0"/>
              <a:t>2024-10-25</a:t>
            </a:fld>
            <a:endParaRPr lang="en-CA"/>
          </a:p>
        </p:txBody>
      </p:sp>
      <p:sp>
        <p:nvSpPr>
          <p:cNvPr id="4" name="Footer Placeholder 3">
            <a:extLst>
              <a:ext uri="{FF2B5EF4-FFF2-40B4-BE49-F238E27FC236}">
                <a16:creationId xmlns:a16="http://schemas.microsoft.com/office/drawing/2014/main" id="{0791CC7B-51D1-7FD0-AFF5-843BBEFC355B}"/>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F4D0038B-1816-C572-36E3-B331AB1621F8}"/>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E9CC179E-4961-4B5C-8021-546EBDD5FBF3}" type="slidenum">
              <a:rPr lang="en-CA" smtClean="0"/>
              <a:t>‹#›</a:t>
            </a:fld>
            <a:endParaRPr lang="en-CA"/>
          </a:p>
        </p:txBody>
      </p:sp>
    </p:spTree>
    <p:extLst>
      <p:ext uri="{BB962C8B-B14F-4D97-AF65-F5344CB8AC3E}">
        <p14:creationId xmlns:p14="http://schemas.microsoft.com/office/powerpoint/2010/main" val="21605141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CA"/>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2E244205-2EB4-421B-AA56-B3C0CC768C23}" type="datetimeFigureOut">
              <a:rPr lang="en-CA" smtClean="0"/>
              <a:t>2024-10-25</a:t>
            </a:fld>
            <a:endParaRPr lang="en-CA"/>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CA"/>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CA"/>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7AE8F3C0-EAD7-4ED0-99E7-680C60FE4FD9}" type="slidenum">
              <a:rPr lang="en-CA" smtClean="0"/>
              <a:t>‹#›</a:t>
            </a:fld>
            <a:endParaRPr lang="en-CA"/>
          </a:p>
        </p:txBody>
      </p:sp>
    </p:spTree>
    <p:extLst>
      <p:ext uri="{BB962C8B-B14F-4D97-AF65-F5344CB8AC3E}">
        <p14:creationId xmlns:p14="http://schemas.microsoft.com/office/powerpoint/2010/main" val="29491958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Good morning</a:t>
            </a:r>
            <a:r>
              <a:rPr lang="en-CA" baseline="0" dirty="0"/>
              <a:t> and thank you to the organizers for todays workshop. I have been asked to speak about how our changing climate might influence our lakes and how can we address this through planning. I will be drawing on work completed on the Mississippi River to help us understand how climate change would affect the watershed and provide guidance on how to adapt to these changes. </a:t>
            </a:r>
            <a:endParaRPr lang="en-CA" dirty="0"/>
          </a:p>
        </p:txBody>
      </p:sp>
      <p:sp>
        <p:nvSpPr>
          <p:cNvPr id="4" name="Slide Number Placeholder 3"/>
          <p:cNvSpPr>
            <a:spLocks noGrp="1"/>
          </p:cNvSpPr>
          <p:nvPr>
            <p:ph type="sldNum" sz="quarter" idx="10"/>
          </p:nvPr>
        </p:nvSpPr>
        <p:spPr/>
        <p:txBody>
          <a:bodyPr/>
          <a:lstStyle/>
          <a:p>
            <a:fld id="{7AE8F3C0-EAD7-4ED0-99E7-680C60FE4FD9}" type="slidenum">
              <a:rPr lang="en-CA" smtClean="0"/>
              <a:t>1</a:t>
            </a:fld>
            <a:endParaRPr lang="en-CA"/>
          </a:p>
        </p:txBody>
      </p:sp>
    </p:spTree>
    <p:extLst>
      <p:ext uri="{BB962C8B-B14F-4D97-AF65-F5344CB8AC3E}">
        <p14:creationId xmlns:p14="http://schemas.microsoft.com/office/powerpoint/2010/main" val="37898915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observed trends in the stream flow record are consistent with the IPCC’s 5</a:t>
            </a:r>
            <a:r>
              <a:rPr lang="en-CA" baseline="30000" dirty="0"/>
              <a:t>th</a:t>
            </a:r>
            <a:r>
              <a:rPr lang="en-CA" dirty="0"/>
              <a:t> Assessment Report for North America and appear to be attributable to underlying changes in our local climate. In order to properly understand how projected changes in climate might affect the river system, we needed to account for the various aspects of the watershed’s hydrologic system.</a:t>
            </a:r>
          </a:p>
        </p:txBody>
      </p:sp>
      <p:sp>
        <p:nvSpPr>
          <p:cNvPr id="4" name="Slide Number Placeholder 3"/>
          <p:cNvSpPr>
            <a:spLocks noGrp="1"/>
          </p:cNvSpPr>
          <p:nvPr>
            <p:ph type="sldNum" sz="quarter" idx="5"/>
          </p:nvPr>
        </p:nvSpPr>
        <p:spPr/>
        <p:txBody>
          <a:bodyPr/>
          <a:lstStyle/>
          <a:p>
            <a:fld id="{7AE8F3C0-EAD7-4ED0-99E7-680C60FE4FD9}" type="slidenum">
              <a:rPr lang="en-CA" smtClean="0"/>
              <a:t>10</a:t>
            </a:fld>
            <a:endParaRPr lang="en-CA"/>
          </a:p>
        </p:txBody>
      </p:sp>
    </p:spTree>
    <p:extLst>
      <p:ext uri="{BB962C8B-B14F-4D97-AF65-F5344CB8AC3E}">
        <p14:creationId xmlns:p14="http://schemas.microsoft.com/office/powerpoint/2010/main" val="17788419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To accomplish this the output from multiple Global Circulation Models under three Emission Scenarios were downloaded for the Drummond Centre climate station located in the Mississippi River watershed. This output was used to generate daily precipitation and temperature values over 4, 30 year periods. The Base Case represents the GCM’s simulation of the historic period while the future periods represent future projections. These daily precipitation and temperature values are then used as input to a hydrologic model and simulate runoff from the watershed and reservoir system to obtain daily streamflow values at the point of interest.</a:t>
            </a:r>
          </a:p>
        </p:txBody>
      </p:sp>
      <p:sp>
        <p:nvSpPr>
          <p:cNvPr id="4" name="Slide Number Placeholder 3"/>
          <p:cNvSpPr>
            <a:spLocks noGrp="1"/>
          </p:cNvSpPr>
          <p:nvPr>
            <p:ph type="sldNum" sz="quarter" idx="5"/>
          </p:nvPr>
        </p:nvSpPr>
        <p:spPr/>
        <p:txBody>
          <a:bodyPr/>
          <a:lstStyle/>
          <a:p>
            <a:fld id="{7AE8F3C0-EAD7-4ED0-99E7-680C60FE4FD9}" type="slidenum">
              <a:rPr lang="en-CA" smtClean="0"/>
              <a:t>11</a:t>
            </a:fld>
            <a:endParaRPr lang="en-CA"/>
          </a:p>
        </p:txBody>
      </p:sp>
    </p:spTree>
    <p:extLst>
      <p:ext uri="{BB962C8B-B14F-4D97-AF65-F5344CB8AC3E}">
        <p14:creationId xmlns:p14="http://schemas.microsoft.com/office/powerpoint/2010/main" val="9991930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This graph represents the average stream flow rates at the Appleton stream gauge for the Base Case period over the course of the year. It demonstrates a typical response for streams in eastern Ontario with relatively low, stable flows over the winter period followed by a significant increase in the March – May time frame as the melting snowpack and rainfall in the spring contributes to runoff. Runoff subsequently recedes leading to relatively low stream flow rates over the summer.</a:t>
            </a:r>
          </a:p>
        </p:txBody>
      </p:sp>
      <p:sp>
        <p:nvSpPr>
          <p:cNvPr id="4" name="Slide Number Placeholder 3"/>
          <p:cNvSpPr>
            <a:spLocks noGrp="1"/>
          </p:cNvSpPr>
          <p:nvPr>
            <p:ph type="sldNum" sz="quarter" idx="5"/>
          </p:nvPr>
        </p:nvSpPr>
        <p:spPr/>
        <p:txBody>
          <a:bodyPr/>
          <a:lstStyle/>
          <a:p>
            <a:fld id="{7AE8F3C0-EAD7-4ED0-99E7-680C60FE4FD9}" type="slidenum">
              <a:rPr lang="en-CA" smtClean="0"/>
              <a:t>12</a:t>
            </a:fld>
            <a:endParaRPr lang="en-CA"/>
          </a:p>
        </p:txBody>
      </p:sp>
    </p:spTree>
    <p:extLst>
      <p:ext uri="{BB962C8B-B14F-4D97-AF65-F5344CB8AC3E}">
        <p14:creationId xmlns:p14="http://schemas.microsoft.com/office/powerpoint/2010/main" val="2866092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A4AEF2-A05A-E24F-15A1-0C98AB03F2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7C4059-D5A3-1971-F6A2-803C5FE859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E3685E-82A0-E4B0-29D3-92642AAE5D7D}"/>
              </a:ext>
            </a:extLst>
          </p:cNvPr>
          <p:cNvSpPr>
            <a:spLocks noGrp="1"/>
          </p:cNvSpPr>
          <p:nvPr>
            <p:ph type="body" idx="1"/>
          </p:nvPr>
        </p:nvSpPr>
        <p:spPr/>
        <p:txBody>
          <a:bodyPr/>
          <a:lstStyle/>
          <a:p>
            <a:r>
              <a:rPr lang="en-CA" dirty="0"/>
              <a:t>As stream flow conditions are projected into the future, we can expect significant increases in winter stream flows with earlier freshets occurring, followed by lower stream flows over the summer, which is consistent with our observations of the historical stream flow record.   </a:t>
            </a:r>
          </a:p>
        </p:txBody>
      </p:sp>
      <p:sp>
        <p:nvSpPr>
          <p:cNvPr id="4" name="Slide Number Placeholder 3">
            <a:extLst>
              <a:ext uri="{FF2B5EF4-FFF2-40B4-BE49-F238E27FC236}">
                <a16:creationId xmlns:a16="http://schemas.microsoft.com/office/drawing/2014/main" id="{B123E93B-C006-94DF-A809-92AA66F54231}"/>
              </a:ext>
            </a:extLst>
          </p:cNvPr>
          <p:cNvSpPr>
            <a:spLocks noGrp="1"/>
          </p:cNvSpPr>
          <p:nvPr>
            <p:ph type="sldNum" sz="quarter" idx="5"/>
          </p:nvPr>
        </p:nvSpPr>
        <p:spPr/>
        <p:txBody>
          <a:bodyPr/>
          <a:lstStyle/>
          <a:p>
            <a:fld id="{7AE8F3C0-EAD7-4ED0-99E7-680C60FE4FD9}" type="slidenum">
              <a:rPr lang="en-CA" smtClean="0"/>
              <a:t>13</a:t>
            </a:fld>
            <a:endParaRPr lang="en-CA"/>
          </a:p>
        </p:txBody>
      </p:sp>
    </p:spTree>
    <p:extLst>
      <p:ext uri="{BB962C8B-B14F-4D97-AF65-F5344CB8AC3E}">
        <p14:creationId xmlns:p14="http://schemas.microsoft.com/office/powerpoint/2010/main" val="30279261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When we consider the daily peak flows generated from the analysis, we can expect maximum annual flows to increase by 20% – 33% by 2100.</a:t>
            </a:r>
          </a:p>
        </p:txBody>
      </p:sp>
      <p:sp>
        <p:nvSpPr>
          <p:cNvPr id="4" name="Slide Number Placeholder 3"/>
          <p:cNvSpPr>
            <a:spLocks noGrp="1"/>
          </p:cNvSpPr>
          <p:nvPr>
            <p:ph type="sldNum" sz="quarter" idx="5"/>
          </p:nvPr>
        </p:nvSpPr>
        <p:spPr/>
        <p:txBody>
          <a:bodyPr/>
          <a:lstStyle/>
          <a:p>
            <a:fld id="{7AE8F3C0-EAD7-4ED0-99E7-680C60FE4FD9}" type="slidenum">
              <a:rPr lang="en-CA" smtClean="0"/>
              <a:t>14</a:t>
            </a:fld>
            <a:endParaRPr lang="en-CA"/>
          </a:p>
        </p:txBody>
      </p:sp>
    </p:spTree>
    <p:extLst>
      <p:ext uri="{BB962C8B-B14F-4D97-AF65-F5344CB8AC3E}">
        <p14:creationId xmlns:p14="http://schemas.microsoft.com/office/powerpoint/2010/main" val="39835135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E5B17A-AEC5-7A23-A992-6C86EDF758B6}"/>
            </a:ext>
          </a:extLst>
        </p:cNvPr>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F7E3133D-55E6-768C-BD81-53A561B0253D}"/>
              </a:ext>
            </a:extLst>
          </p:cNvPr>
          <p:cNvSpPr>
            <a:spLocks noGrp="1" noRot="1" noChangeAspect="1" noTextEdit="1"/>
          </p:cNvSpPr>
          <p:nvPr>
            <p:ph type="sldImg"/>
          </p:nvPr>
        </p:nvSpPr>
        <p:spPr>
          <a:ln/>
        </p:spPr>
      </p:sp>
      <p:sp>
        <p:nvSpPr>
          <p:cNvPr id="58371" name="Notes Placeholder 2">
            <a:extLst>
              <a:ext uri="{FF2B5EF4-FFF2-40B4-BE49-F238E27FC236}">
                <a16:creationId xmlns:a16="http://schemas.microsoft.com/office/drawing/2014/main" id="{95E1B92F-40DC-8A9A-3108-F231AF24F948}"/>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As for minimum flows in the summer, low flow conditions are expected to occur more frequently and extend for longer periods of time.</a:t>
            </a:r>
          </a:p>
        </p:txBody>
      </p:sp>
      <p:sp>
        <p:nvSpPr>
          <p:cNvPr id="58372" name="Slide Number Placeholder 3">
            <a:extLst>
              <a:ext uri="{FF2B5EF4-FFF2-40B4-BE49-F238E27FC236}">
                <a16:creationId xmlns:a16="http://schemas.microsoft.com/office/drawing/2014/main" id="{A29A07D7-6C32-8AEB-8460-ECF941B3F453}"/>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4386E921-93DD-4A1E-B018-E578DB540F27}" type="slidenum">
              <a:rPr lang="en-US" altLang="en-US" smtClean="0">
                <a:solidFill>
                  <a:srgbClr val="000000"/>
                </a:solidFill>
                <a:latin typeface="Arial" panose="020B0604020202020204" pitchFamily="34" charset="0"/>
              </a:rPr>
              <a:pPr/>
              <a:t>15</a:t>
            </a:fld>
            <a:endParaRPr lang="en-US" altLang="en-US">
              <a:solidFill>
                <a:srgbClr val="000000"/>
              </a:solidFill>
              <a:latin typeface="Arial" panose="020B0604020202020204" pitchFamily="34" charset="0"/>
            </a:endParaRPr>
          </a:p>
        </p:txBody>
      </p:sp>
    </p:spTree>
    <p:extLst>
      <p:ext uri="{BB962C8B-B14F-4D97-AF65-F5344CB8AC3E}">
        <p14:creationId xmlns:p14="http://schemas.microsoft.com/office/powerpoint/2010/main" val="19167202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Changing topics, Dr. John Casselman from Queen’s University lead an investigation into the effect of climate change on fish communities in the Mississippi River. While this project involved various sub-components I would just like to touch on his findings of most relevance to todays purpose.  </a:t>
            </a:r>
          </a:p>
        </p:txBody>
      </p:sp>
      <p:sp>
        <p:nvSpPr>
          <p:cNvPr id="4" name="Slide Number Placeholder 3"/>
          <p:cNvSpPr>
            <a:spLocks noGrp="1"/>
          </p:cNvSpPr>
          <p:nvPr>
            <p:ph type="sldNum" sz="quarter" idx="5"/>
          </p:nvPr>
        </p:nvSpPr>
        <p:spPr/>
        <p:txBody>
          <a:bodyPr/>
          <a:lstStyle/>
          <a:p>
            <a:fld id="{7AE8F3C0-EAD7-4ED0-99E7-680C60FE4FD9}" type="slidenum">
              <a:rPr lang="en-CA" smtClean="0"/>
              <a:t>16</a:t>
            </a:fld>
            <a:endParaRPr lang="en-CA"/>
          </a:p>
        </p:txBody>
      </p:sp>
    </p:spTree>
    <p:extLst>
      <p:ext uri="{BB962C8B-B14F-4D97-AF65-F5344CB8AC3E}">
        <p14:creationId xmlns:p14="http://schemas.microsoft.com/office/powerpoint/2010/main" val="25118376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Casselman developed a fish recruitment – temperature relationship which demonstrated that over a 30 year period, there was a significant decline in cold-water fish species of approximately 60% while warm-water species recruitment over a 20 year period increased by 60%. This corresponded to an increase in summer surface water temperature of 1</a:t>
            </a:r>
            <a:r>
              <a:rPr lang="en-CA" dirty="0">
                <a:latin typeface="Calibri" panose="020F0502020204030204" pitchFamily="34" charset="0"/>
                <a:ea typeface="Calibri" panose="020F0502020204030204" pitchFamily="34" charset="0"/>
                <a:cs typeface="Calibri" panose="020F0502020204030204" pitchFamily="34" charset="0"/>
              </a:rPr>
              <a:t>°C. </a:t>
            </a:r>
            <a:r>
              <a:rPr lang="en-US" sz="1200" b="0" i="0" u="none" strike="noStrike" baseline="0" dirty="0">
                <a:solidFill>
                  <a:srgbClr val="000000"/>
                </a:solidFill>
                <a:latin typeface="Times New Roman PS"/>
              </a:rPr>
              <a:t>Casselman concluded that a relatively small increase in temperature is associated with a substantial increase in recruitment of warm-water species and a reduction in recruitment of cold-water species. </a:t>
            </a:r>
            <a:endParaRPr lang="en-CA" dirty="0"/>
          </a:p>
        </p:txBody>
      </p:sp>
      <p:sp>
        <p:nvSpPr>
          <p:cNvPr id="4" name="Slide Number Placeholder 3"/>
          <p:cNvSpPr>
            <a:spLocks noGrp="1"/>
          </p:cNvSpPr>
          <p:nvPr>
            <p:ph type="sldNum" sz="quarter" idx="5"/>
          </p:nvPr>
        </p:nvSpPr>
        <p:spPr/>
        <p:txBody>
          <a:bodyPr/>
          <a:lstStyle/>
          <a:p>
            <a:fld id="{7AE8F3C0-EAD7-4ED0-99E7-680C60FE4FD9}" type="slidenum">
              <a:rPr lang="en-CA" smtClean="0"/>
              <a:t>17</a:t>
            </a:fld>
            <a:endParaRPr lang="en-CA"/>
          </a:p>
        </p:txBody>
      </p:sp>
    </p:spTree>
    <p:extLst>
      <p:ext uri="{BB962C8B-B14F-4D97-AF65-F5344CB8AC3E}">
        <p14:creationId xmlns:p14="http://schemas.microsoft.com/office/powerpoint/2010/main" val="7977507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Based on future climate projections, he estimated that surface water temperatures would increase 4</a:t>
            </a:r>
            <a:r>
              <a:rPr lang="en-US" altLang="en-US" dirty="0">
                <a:latin typeface="Calibri" panose="020F0502020204030204" pitchFamily="34" charset="0"/>
                <a:ea typeface="Calibri" panose="020F0502020204030204" pitchFamily="34" charset="0"/>
                <a:cs typeface="Calibri" panose="020F0502020204030204" pitchFamily="34" charset="0"/>
              </a:rPr>
              <a:t>°C by 2100. This would subsequently result in a 23 fold increase in year class strength for these warm-water species. This provides additional </a:t>
            </a:r>
            <a:r>
              <a:rPr lang="en-US" sz="1200" b="0" i="0" u="none" strike="noStrike" baseline="0" dirty="0">
                <a:solidFill>
                  <a:srgbClr val="000000"/>
                </a:solidFill>
                <a:latin typeface="Times New Roman PS"/>
              </a:rPr>
              <a:t>confirmation that fish community structure and dynamics are changing in association with climate warming. </a:t>
            </a:r>
            <a:endParaRPr lang="en-US" altLang="en-US" dirty="0">
              <a:latin typeface="Arial" panose="020B0604020202020204" pitchFamily="34" charset="0"/>
            </a:endParaRPr>
          </a:p>
        </p:txBody>
      </p:sp>
      <p:sp>
        <p:nvSpPr>
          <p:cNvPr id="532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7AF28424-13B0-4448-B69F-F1BA13E4CE56}" type="slidenum">
              <a:rPr lang="en-US" altLang="en-US">
                <a:latin typeface="Arial" panose="020B0604020202020204" pitchFamily="34" charset="0"/>
              </a:rPr>
              <a:pPr/>
              <a:t>18</a:t>
            </a:fld>
            <a:endParaRPr lang="en-US" altLang="en-US">
              <a:latin typeface="Arial" panose="020B0604020202020204" pitchFamily="34" charset="0"/>
            </a:endParaRPr>
          </a:p>
        </p:txBody>
      </p:sp>
    </p:spTree>
    <p:extLst>
      <p:ext uri="{BB962C8B-B14F-4D97-AF65-F5344CB8AC3E}">
        <p14:creationId xmlns:p14="http://schemas.microsoft.com/office/powerpoint/2010/main" val="30698292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To recap, our annual air temperature is projected to increase </a:t>
            </a:r>
            <a:r>
              <a:rPr lang="en-CA" sz="12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4°C with average summer temperatures rising 3.2°C and average winter temperatures rising by 5.3 °C. Annual precipitation will increase by 9% wit the bulk of that increase 18% occurring in the winter.</a:t>
            </a:r>
          </a:p>
          <a:p>
            <a:pPr marL="171450" indent="-171450">
              <a:buFont typeface="Arial" panose="020B0604020202020204" pitchFamily="34" charset="0"/>
              <a:buChar char="•"/>
            </a:pPr>
            <a:r>
              <a:rPr lang="en-CA" sz="12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Stream flow and by extension lake water levels will experience more variability where the typical snowmelt freshet will occur some 5-6 weeks earlier. We expect to see a potential for increased flood risk although this will be highly dependent on the type of river system. We can expect to see more frequent and prolonged low flow periods where stream segments can become isolated. Regulated systems such as the Mississippi River may be able to mitigate these impacts to some extent but there a limits which can be exceeded. </a:t>
            </a:r>
          </a:p>
          <a:p>
            <a:pPr marL="171450" indent="-171450">
              <a:buFont typeface="Arial" panose="020B0604020202020204" pitchFamily="34" charset="0"/>
              <a:buChar char="•"/>
            </a:pPr>
            <a:r>
              <a:rPr lang="en-CA" sz="12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Longer ice-free periods may have a range of implications for our lakes including ice safety during the winter months.</a:t>
            </a:r>
          </a:p>
          <a:p>
            <a:pPr marL="171450" indent="-171450">
              <a:buFont typeface="Arial" panose="020B0604020202020204" pitchFamily="34" charset="0"/>
              <a:buChar char="•"/>
            </a:pPr>
            <a:r>
              <a:rPr lang="en-CA" sz="12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Higher surface water temperatures will result in changes in fish communities, degraded water quality and algae growth.</a:t>
            </a:r>
            <a:endParaRPr lang="en-CA" dirty="0"/>
          </a:p>
        </p:txBody>
      </p:sp>
      <p:sp>
        <p:nvSpPr>
          <p:cNvPr id="4" name="Slide Number Placeholder 3"/>
          <p:cNvSpPr>
            <a:spLocks noGrp="1"/>
          </p:cNvSpPr>
          <p:nvPr>
            <p:ph type="sldNum" sz="quarter" idx="5"/>
          </p:nvPr>
        </p:nvSpPr>
        <p:spPr/>
        <p:txBody>
          <a:bodyPr/>
          <a:lstStyle/>
          <a:p>
            <a:fld id="{7AE8F3C0-EAD7-4ED0-99E7-680C60FE4FD9}" type="slidenum">
              <a:rPr lang="en-CA" smtClean="0"/>
              <a:t>19</a:t>
            </a:fld>
            <a:endParaRPr lang="en-CA"/>
          </a:p>
        </p:txBody>
      </p:sp>
    </p:spTree>
    <p:extLst>
      <p:ext uri="{BB962C8B-B14F-4D97-AF65-F5344CB8AC3E}">
        <p14:creationId xmlns:p14="http://schemas.microsoft.com/office/powerpoint/2010/main" val="39136531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UN IPCC has been studying and reporting on the impacts of climate change for over 35 years and in March 2023 it’s sixth assessment report was released. The report concludes that in the period 2011-2020, average global surface temperatures reached 1.1</a:t>
            </a:r>
            <a:r>
              <a:rPr lang="en-US" dirty="0"/>
              <a:t>°C</a:t>
            </a:r>
            <a:r>
              <a:rPr lang="en-CA" dirty="0"/>
              <a:t> above the pre-industrialized period defined as 1850-1900. </a:t>
            </a:r>
          </a:p>
          <a:p>
            <a:r>
              <a:rPr lang="en-CA" dirty="0"/>
              <a:t>In 2016, the Paris Agreement ratified a </a:t>
            </a:r>
            <a:r>
              <a:rPr lang="en-CA" sz="1800" b="0" i="0" u="none" strike="noStrike" dirty="0">
                <a:solidFill>
                  <a:srgbClr val="000000"/>
                </a:solidFill>
                <a:effectLst/>
                <a:latin typeface="Calibri" panose="020F0502020204030204" pitchFamily="34" charset="0"/>
              </a:rPr>
              <a:t>long-term temperature goal of limiting increases to below 2</a:t>
            </a:r>
            <a:r>
              <a:rPr lang="en-US" dirty="0"/>
              <a:t>°C and pursuing efforts to limit the increase to 1.5°C. </a:t>
            </a:r>
          </a:p>
          <a:p>
            <a:r>
              <a:rPr lang="en-US" dirty="0"/>
              <a:t>Climate models and their predictions continue to evolve and have used concentration pathways to address uncertainty in future emission scenarios. The latest assessment report concludes that if we continue with the climate policies implemented as of 2020, temperature increases will reach 3.2°C by 2100 or roughly three times what they are today.</a:t>
            </a:r>
          </a:p>
          <a:p>
            <a:r>
              <a:rPr lang="en-US" dirty="0"/>
              <a:t>So given these global projections, how can we put this into a local context to help us better understand the implications?</a:t>
            </a:r>
            <a:endParaRPr lang="en-CA" dirty="0"/>
          </a:p>
        </p:txBody>
      </p:sp>
      <p:sp>
        <p:nvSpPr>
          <p:cNvPr id="4" name="Slide Number Placeholder 3"/>
          <p:cNvSpPr>
            <a:spLocks noGrp="1"/>
          </p:cNvSpPr>
          <p:nvPr>
            <p:ph type="sldNum" sz="quarter" idx="5"/>
          </p:nvPr>
        </p:nvSpPr>
        <p:spPr/>
        <p:txBody>
          <a:bodyPr/>
          <a:lstStyle/>
          <a:p>
            <a:fld id="{7AE8F3C0-EAD7-4ED0-99E7-680C60FE4FD9}" type="slidenum">
              <a:rPr lang="en-CA" smtClean="0"/>
              <a:t>2</a:t>
            </a:fld>
            <a:endParaRPr lang="en-CA"/>
          </a:p>
        </p:txBody>
      </p:sp>
    </p:spTree>
    <p:extLst>
      <p:ext uri="{BB962C8B-B14F-4D97-AF65-F5344CB8AC3E}">
        <p14:creationId xmlns:p14="http://schemas.microsoft.com/office/powerpoint/2010/main" val="10843246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Our lakes are dependent on the natural systems which support them such as stream corridors, wetlands, shorelines and forest. By maintaining and enhancing the health of these natural systems we can improve their resiliency to the projected impacts of a changing climate.</a:t>
            </a:r>
          </a:p>
        </p:txBody>
      </p:sp>
      <p:sp>
        <p:nvSpPr>
          <p:cNvPr id="4" name="Slide Number Placeholder 3"/>
          <p:cNvSpPr>
            <a:spLocks noGrp="1"/>
          </p:cNvSpPr>
          <p:nvPr>
            <p:ph type="sldNum" sz="quarter" idx="5"/>
          </p:nvPr>
        </p:nvSpPr>
        <p:spPr/>
        <p:txBody>
          <a:bodyPr/>
          <a:lstStyle/>
          <a:p>
            <a:fld id="{7AE8F3C0-EAD7-4ED0-99E7-680C60FE4FD9}" type="slidenum">
              <a:rPr lang="en-CA" smtClean="0"/>
              <a:t>20</a:t>
            </a:fld>
            <a:endParaRPr lang="en-CA"/>
          </a:p>
        </p:txBody>
      </p:sp>
    </p:spTree>
    <p:extLst>
      <p:ext uri="{BB962C8B-B14F-4D97-AF65-F5344CB8AC3E}">
        <p14:creationId xmlns:p14="http://schemas.microsoft.com/office/powerpoint/2010/main" val="5325355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7AE8F3C0-EAD7-4ED0-99E7-680C60FE4FD9}" type="slidenum">
              <a:rPr lang="en-CA" smtClean="0"/>
              <a:t>21</a:t>
            </a:fld>
            <a:endParaRPr lang="en-CA"/>
          </a:p>
        </p:txBody>
      </p:sp>
    </p:spTree>
    <p:extLst>
      <p:ext uri="{BB962C8B-B14F-4D97-AF65-F5344CB8AC3E}">
        <p14:creationId xmlns:p14="http://schemas.microsoft.com/office/powerpoint/2010/main" val="41835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Ottawa CDA climate station has records dating back to 1900 and by plotting the mean annual temperature over this period of time we can see the mean annual temperature in the period 2011-2020 is approximately 1.9</a:t>
            </a:r>
            <a:r>
              <a:rPr lang="en-CA" dirty="0">
                <a:latin typeface="Calibri" panose="020F0502020204030204" pitchFamily="34" charset="0"/>
                <a:ea typeface="Calibri" panose="020F0502020204030204" pitchFamily="34" charset="0"/>
                <a:cs typeface="Calibri" panose="020F0502020204030204" pitchFamily="34" charset="0"/>
              </a:rPr>
              <a:t>°C higher than the 1900-1950 time frame. The WMO also reported that 2023 was the warmest year on record which is consistent with the observations in Ottawa.</a:t>
            </a:r>
            <a:r>
              <a:rPr lang="en-CA" dirty="0"/>
              <a:t> </a:t>
            </a:r>
          </a:p>
        </p:txBody>
      </p:sp>
      <p:sp>
        <p:nvSpPr>
          <p:cNvPr id="4" name="Slide Number Placeholder 3"/>
          <p:cNvSpPr>
            <a:spLocks noGrp="1"/>
          </p:cNvSpPr>
          <p:nvPr>
            <p:ph type="sldNum" sz="quarter" idx="5"/>
          </p:nvPr>
        </p:nvSpPr>
        <p:spPr/>
        <p:txBody>
          <a:bodyPr/>
          <a:lstStyle/>
          <a:p>
            <a:fld id="{7AE8F3C0-EAD7-4ED0-99E7-680C60FE4FD9}" type="slidenum">
              <a:rPr lang="en-CA" smtClean="0"/>
              <a:t>3</a:t>
            </a:fld>
            <a:endParaRPr lang="en-CA"/>
          </a:p>
        </p:txBody>
      </p:sp>
    </p:spTree>
    <p:extLst>
      <p:ext uri="{BB962C8B-B14F-4D97-AF65-F5344CB8AC3E}">
        <p14:creationId xmlns:p14="http://schemas.microsoft.com/office/powerpoint/2010/main" val="12199244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When we plot the annual precipitation recorded we can notice a slight increase in precipitation over the period of record. </a:t>
            </a:r>
          </a:p>
        </p:txBody>
      </p:sp>
      <p:sp>
        <p:nvSpPr>
          <p:cNvPr id="4" name="Slide Number Placeholder 3"/>
          <p:cNvSpPr>
            <a:spLocks noGrp="1"/>
          </p:cNvSpPr>
          <p:nvPr>
            <p:ph type="sldNum" sz="quarter" idx="5"/>
          </p:nvPr>
        </p:nvSpPr>
        <p:spPr/>
        <p:txBody>
          <a:bodyPr/>
          <a:lstStyle/>
          <a:p>
            <a:fld id="{7AE8F3C0-EAD7-4ED0-99E7-680C60FE4FD9}" type="slidenum">
              <a:rPr lang="en-CA" smtClean="0"/>
              <a:t>4</a:t>
            </a:fld>
            <a:endParaRPr lang="en-CA"/>
          </a:p>
        </p:txBody>
      </p:sp>
    </p:spTree>
    <p:extLst>
      <p:ext uri="{BB962C8B-B14F-4D97-AF65-F5344CB8AC3E}">
        <p14:creationId xmlns:p14="http://schemas.microsoft.com/office/powerpoint/2010/main" val="29652352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So while we see changes occurring within our local climate, as water resource managers it raised questions as to how this might affect our river systems and how we might have to adapt. The Mississippi River watershed, located west of Ottawa, supports </a:t>
            </a:r>
            <a:r>
              <a:rPr lang="en-US" dirty="0"/>
              <a:t>a complex network of rivers, streams and lakes over an area 3,800 km2. </a:t>
            </a:r>
            <a:r>
              <a:rPr lang="en-CA" dirty="0"/>
              <a:t>We are fortunate that on the Mississippi River the Water Survey of Canada operates a stream gauge located just downstream of Carleton Place with streamflow records dating back to 1919. By inspecting these records we can gain some insight into how stream flows have changed over the past 124 years.  </a:t>
            </a:r>
          </a:p>
        </p:txBody>
      </p:sp>
      <p:sp>
        <p:nvSpPr>
          <p:cNvPr id="4" name="Slide Number Placeholder 3"/>
          <p:cNvSpPr>
            <a:spLocks noGrp="1"/>
          </p:cNvSpPr>
          <p:nvPr>
            <p:ph type="sldNum" sz="quarter" idx="5"/>
          </p:nvPr>
        </p:nvSpPr>
        <p:spPr/>
        <p:txBody>
          <a:bodyPr/>
          <a:lstStyle/>
          <a:p>
            <a:fld id="{7AE8F3C0-EAD7-4ED0-99E7-680C60FE4FD9}" type="slidenum">
              <a:rPr lang="en-CA" smtClean="0"/>
              <a:t>5</a:t>
            </a:fld>
            <a:endParaRPr lang="en-CA"/>
          </a:p>
        </p:txBody>
      </p:sp>
    </p:spTree>
    <p:extLst>
      <p:ext uri="{BB962C8B-B14F-4D97-AF65-F5344CB8AC3E}">
        <p14:creationId xmlns:p14="http://schemas.microsoft.com/office/powerpoint/2010/main" val="26481487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By plotting the average annual streamflow over time we can notice a slight increase in total streamflow volume over time which again is consistent with precipitation records from Ottawa.</a:t>
            </a:r>
          </a:p>
        </p:txBody>
      </p:sp>
      <p:sp>
        <p:nvSpPr>
          <p:cNvPr id="4" name="Slide Number Placeholder 3"/>
          <p:cNvSpPr>
            <a:spLocks noGrp="1"/>
          </p:cNvSpPr>
          <p:nvPr>
            <p:ph type="sldNum" sz="quarter" idx="5"/>
          </p:nvPr>
        </p:nvSpPr>
        <p:spPr/>
        <p:txBody>
          <a:bodyPr/>
          <a:lstStyle/>
          <a:p>
            <a:fld id="{7AE8F3C0-EAD7-4ED0-99E7-680C60FE4FD9}" type="slidenum">
              <a:rPr lang="en-CA" smtClean="0"/>
              <a:t>6</a:t>
            </a:fld>
            <a:endParaRPr lang="en-CA"/>
          </a:p>
        </p:txBody>
      </p:sp>
    </p:spTree>
    <p:extLst>
      <p:ext uri="{BB962C8B-B14F-4D97-AF65-F5344CB8AC3E}">
        <p14:creationId xmlns:p14="http://schemas.microsoft.com/office/powerpoint/2010/main" val="5095427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34EEBB-DA39-C65F-4C95-0D072BFE8E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481271-0874-6077-4336-F266BFAF38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EB9929-3E89-E069-F097-CD2C30CCAA48}"/>
              </a:ext>
            </a:extLst>
          </p:cNvPr>
          <p:cNvSpPr>
            <a:spLocks noGrp="1"/>
          </p:cNvSpPr>
          <p:nvPr>
            <p:ph type="body" idx="1"/>
          </p:nvPr>
        </p:nvSpPr>
        <p:spPr/>
        <p:txBody>
          <a:bodyPr/>
          <a:lstStyle/>
          <a:p>
            <a:r>
              <a:rPr lang="en-CA" dirty="0"/>
              <a:t>When we consider the average stream flow in the winter (Jan &amp; Feb) we can notice a trend towards higher stream flows particularly in the last half of the record. We saw that the temperature increase in Ottawa in this later period was 1.9</a:t>
            </a:r>
            <a:r>
              <a:rPr lang="en-CA" dirty="0">
                <a:latin typeface="Calibri" panose="020F0502020204030204" pitchFamily="34" charset="0"/>
                <a:ea typeface="Calibri" panose="020F0502020204030204" pitchFamily="34" charset="0"/>
                <a:cs typeface="Calibri" panose="020F0502020204030204" pitchFamily="34" charset="0"/>
              </a:rPr>
              <a:t>°C, however the greatest temperature increase occurs in the winter by as much as 3.6°C.</a:t>
            </a:r>
            <a:endParaRPr lang="en-CA" dirty="0"/>
          </a:p>
        </p:txBody>
      </p:sp>
      <p:sp>
        <p:nvSpPr>
          <p:cNvPr id="4" name="Slide Number Placeholder 3">
            <a:extLst>
              <a:ext uri="{FF2B5EF4-FFF2-40B4-BE49-F238E27FC236}">
                <a16:creationId xmlns:a16="http://schemas.microsoft.com/office/drawing/2014/main" id="{6EFA697B-51CE-75BA-FCC9-340431BF5328}"/>
              </a:ext>
            </a:extLst>
          </p:cNvPr>
          <p:cNvSpPr>
            <a:spLocks noGrp="1"/>
          </p:cNvSpPr>
          <p:nvPr>
            <p:ph type="sldNum" sz="quarter" idx="5"/>
          </p:nvPr>
        </p:nvSpPr>
        <p:spPr/>
        <p:txBody>
          <a:bodyPr/>
          <a:lstStyle/>
          <a:p>
            <a:fld id="{7AE8F3C0-EAD7-4ED0-99E7-680C60FE4FD9}" type="slidenum">
              <a:rPr lang="en-CA" smtClean="0"/>
              <a:t>7</a:t>
            </a:fld>
            <a:endParaRPr lang="en-CA"/>
          </a:p>
        </p:txBody>
      </p:sp>
    </p:spTree>
    <p:extLst>
      <p:ext uri="{BB962C8B-B14F-4D97-AF65-F5344CB8AC3E}">
        <p14:creationId xmlns:p14="http://schemas.microsoft.com/office/powerpoint/2010/main" val="32352845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average summer (Jul – Oct 15) stream flows indicate a greater range in stream flow conditions again during the later part of the record.</a:t>
            </a:r>
          </a:p>
        </p:txBody>
      </p:sp>
      <p:sp>
        <p:nvSpPr>
          <p:cNvPr id="4" name="Slide Number Placeholder 3"/>
          <p:cNvSpPr>
            <a:spLocks noGrp="1"/>
          </p:cNvSpPr>
          <p:nvPr>
            <p:ph type="sldNum" sz="quarter" idx="5"/>
          </p:nvPr>
        </p:nvSpPr>
        <p:spPr/>
        <p:txBody>
          <a:bodyPr/>
          <a:lstStyle/>
          <a:p>
            <a:fld id="{7AE8F3C0-EAD7-4ED0-99E7-680C60FE4FD9}" type="slidenum">
              <a:rPr lang="en-CA" smtClean="0"/>
              <a:t>8</a:t>
            </a:fld>
            <a:endParaRPr lang="en-CA"/>
          </a:p>
        </p:txBody>
      </p:sp>
    </p:spTree>
    <p:extLst>
      <p:ext uri="{BB962C8B-B14F-4D97-AF65-F5344CB8AC3E}">
        <p14:creationId xmlns:p14="http://schemas.microsoft.com/office/powerpoint/2010/main" val="24276655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And if we look at the minimum summer stream flows, expressed as a 7-day average there is again more variability from year to year, however it can be noticed that the occurrence of stream flows falling below 5 </a:t>
            </a:r>
            <a:r>
              <a:rPr lang="en-CA" dirty="0" err="1"/>
              <a:t>cms</a:t>
            </a:r>
            <a:r>
              <a:rPr lang="en-CA" dirty="0"/>
              <a:t> increases in frequency which was of concern on the Mississippi River as it is a regulated system with an objective of maintaining a stream flow of 5 </a:t>
            </a:r>
            <a:r>
              <a:rPr lang="en-CA" dirty="0" err="1"/>
              <a:t>cms</a:t>
            </a:r>
            <a:r>
              <a:rPr lang="en-CA" dirty="0"/>
              <a:t> at this location.</a:t>
            </a:r>
          </a:p>
        </p:txBody>
      </p:sp>
      <p:sp>
        <p:nvSpPr>
          <p:cNvPr id="4" name="Slide Number Placeholder 3"/>
          <p:cNvSpPr>
            <a:spLocks noGrp="1"/>
          </p:cNvSpPr>
          <p:nvPr>
            <p:ph type="sldNum" sz="quarter" idx="5"/>
          </p:nvPr>
        </p:nvSpPr>
        <p:spPr/>
        <p:txBody>
          <a:bodyPr/>
          <a:lstStyle/>
          <a:p>
            <a:fld id="{7AE8F3C0-EAD7-4ED0-99E7-680C60FE4FD9}" type="slidenum">
              <a:rPr lang="en-CA" smtClean="0"/>
              <a:t>9</a:t>
            </a:fld>
            <a:endParaRPr lang="en-CA"/>
          </a:p>
        </p:txBody>
      </p:sp>
    </p:spTree>
    <p:extLst>
      <p:ext uri="{BB962C8B-B14F-4D97-AF65-F5344CB8AC3E}">
        <p14:creationId xmlns:p14="http://schemas.microsoft.com/office/powerpoint/2010/main" val="29185155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F9D895FC-8E42-49E9-864B-E56DA9667863}" type="datetime1">
              <a:rPr lang="en-CA" smtClean="0"/>
              <a:t>2024-10-25</a:t>
            </a:fld>
            <a:endParaRPr lang="en-CA"/>
          </a:p>
        </p:txBody>
      </p:sp>
      <p:sp>
        <p:nvSpPr>
          <p:cNvPr id="19" name="Footer Placeholder 18"/>
          <p:cNvSpPr>
            <a:spLocks noGrp="1"/>
          </p:cNvSpPr>
          <p:nvPr>
            <p:ph type="ftr" sz="quarter" idx="11"/>
          </p:nvPr>
        </p:nvSpPr>
        <p:spPr/>
        <p:txBody>
          <a:bodyPr/>
          <a:lstStyle/>
          <a:p>
            <a:endParaRPr lang="en-CA"/>
          </a:p>
        </p:txBody>
      </p:sp>
      <p:sp>
        <p:nvSpPr>
          <p:cNvPr id="27" name="Slide Number Placeholder 26"/>
          <p:cNvSpPr>
            <a:spLocks noGrp="1"/>
          </p:cNvSpPr>
          <p:nvPr>
            <p:ph type="sldNum" sz="quarter" idx="12"/>
          </p:nvPr>
        </p:nvSpPr>
        <p:spPr/>
        <p:txBody>
          <a:bodyPr/>
          <a:lstStyle/>
          <a:p>
            <a:fld id="{CF1089EA-88F7-435C-8624-2421FAD7CF44}" type="slidenum">
              <a:rPr lang="en-CA" smtClean="0"/>
              <a:t>‹#›</a:t>
            </a:fld>
            <a:endParaRPr lang="en-CA"/>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5FA595AB-0B5E-4269-B38B-7EBB101E42EA}" type="datetime1">
              <a:rPr lang="en-CA" smtClean="0"/>
              <a:t>2024-10-25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F1089EA-88F7-435C-8624-2421FAD7CF44}" type="slidenum">
              <a:rPr lang="en-CA" smtClean="0"/>
              <a:t>‹#›</a:t>
            </a:fld>
            <a:endParaRPr lang="en-C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306BC5E-8B5F-42D5-B81E-58819FF98FB8}" type="datetime1">
              <a:rPr lang="en-CA" smtClean="0"/>
              <a:t>2024-10-25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F1089EA-88F7-435C-8624-2421FAD7CF44}" type="slidenum">
              <a:rPr lang="en-CA" smtClean="0"/>
              <a:t>‹#›</a:t>
            </a:fld>
            <a:endParaRPr lang="en-C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E47EF325-5B5A-49F9-AB8E-4F31AFF7F179}" type="datetime1">
              <a:rPr lang="en-CA" smtClean="0"/>
              <a:t>2024-10-25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F1089EA-88F7-435C-8624-2421FAD7CF44}" type="slidenum">
              <a:rPr lang="en-CA" smtClean="0"/>
              <a:t>‹#›</a:t>
            </a:fld>
            <a:endParaRPr lang="en-C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FF1172C6-8191-47DA-9C81-9BC1120427F5}" type="datetime1">
              <a:rPr lang="en-CA" smtClean="0"/>
              <a:t>2024-10-25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F1089EA-88F7-435C-8624-2421FAD7CF44}" type="slidenum">
              <a:rPr lang="en-CA" smtClean="0"/>
              <a:t>‹#›</a:t>
            </a:fld>
            <a:endParaRPr lang="en-CA"/>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12A7C9DB-5D1A-4987-82ED-26FBCB28D3EA}" type="datetime1">
              <a:rPr lang="en-CA" smtClean="0"/>
              <a:t>2024-10-25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CF1089EA-88F7-435C-8624-2421FAD7CF44}" type="slidenum">
              <a:rPr lang="en-CA" smtClean="0"/>
              <a:t>‹#›</a:t>
            </a:fld>
            <a:endParaRPr lang="en-C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70D3A282-FAFA-43D4-AF6B-829E14E3D035}" type="datetime1">
              <a:rPr lang="en-CA" smtClean="0"/>
              <a:t>2024-10-25</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CF1089EA-88F7-435C-8624-2421FAD7CF44}" type="slidenum">
              <a:rPr lang="en-CA" smtClean="0"/>
              <a:t>‹#›</a:t>
            </a:fld>
            <a:endParaRPr lang="en-C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73F3DE5C-4AE3-47B6-BCD3-555E0644102F}" type="datetime1">
              <a:rPr lang="en-CA" smtClean="0"/>
              <a:t>2024-10-25</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CF1089EA-88F7-435C-8624-2421FAD7CF44}" type="slidenum">
              <a:rPr lang="en-CA" smtClean="0"/>
              <a:t>‹#›</a:t>
            </a:fld>
            <a:endParaRPr lang="en-C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B9C120-C7A7-4455-B760-4BEB5B8E8439}" type="datetime1">
              <a:rPr lang="en-CA" smtClean="0"/>
              <a:t>2024-10-25</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CF1089EA-88F7-435C-8624-2421FAD7CF44}" type="slidenum">
              <a:rPr lang="en-CA" smtClean="0"/>
              <a:t>‹#›</a:t>
            </a:fld>
            <a:endParaRPr lang="en-C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8F241E0F-0243-42F6-A2EE-1636C0FE7766}" type="datetime1">
              <a:rPr lang="en-CA" smtClean="0"/>
              <a:t>2024-10-25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CF1089EA-88F7-435C-8624-2421FAD7CF44}" type="slidenum">
              <a:rPr lang="en-CA" smtClean="0"/>
              <a:t>‹#›</a:t>
            </a:fld>
            <a:endParaRPr lang="en-C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62DF53F3-285B-4B56-8B49-ED10D6229038}" type="datetime1">
              <a:rPr lang="en-CA" smtClean="0"/>
              <a:t>2024-10-25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a:xfrm>
            <a:off x="8077200" y="6356350"/>
            <a:ext cx="609600" cy="365125"/>
          </a:xfrm>
        </p:spPr>
        <p:txBody>
          <a:bodyPr/>
          <a:lstStyle/>
          <a:p>
            <a:fld id="{CF1089EA-88F7-435C-8624-2421FAD7CF44}" type="slidenum">
              <a:rPr lang="en-CA" smtClean="0"/>
              <a:t>‹#›</a:t>
            </a:fld>
            <a:endParaRPr lang="en-CA"/>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DA0A7F71-B578-4591-A12A-FE4CC8C18633}" type="datetime1">
              <a:rPr lang="en-CA" smtClean="0"/>
              <a:t>2024-10-25</a:t>
            </a:fld>
            <a:endParaRPr lang="en-CA"/>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CA"/>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CF1089EA-88F7-435C-8624-2421FAD7CF44}" type="slidenum">
              <a:rPr lang="en-CA" smtClean="0"/>
              <a:t>‹#›</a:t>
            </a:fld>
            <a:endParaRPr lang="en-CA"/>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80000"/>
                <a:satMod val="400000"/>
                <a:alpha val="39000"/>
              </a:schemeClr>
            </a:gs>
            <a:gs pos="27000">
              <a:schemeClr val="bg2">
                <a:tint val="83000"/>
                <a:satMod val="320000"/>
                <a:alpha val="66000"/>
                <a:lumMod val="90000"/>
              </a:schemeClr>
            </a:gs>
            <a:gs pos="100000">
              <a:schemeClr val="bg2">
                <a:shade val="15000"/>
                <a:satMod val="320000"/>
              </a:schemeClr>
            </a:gs>
          </a:gsLst>
          <a:path path="circle">
            <a:fillToRect l="10000" t="110000" r="10000" b="100000"/>
          </a:path>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gn="ctr"/>
            <a:r>
              <a:rPr lang="en-CA" dirty="0"/>
              <a:t>Climate Change Implications for our Lakes</a:t>
            </a:r>
          </a:p>
        </p:txBody>
      </p:sp>
      <p:sp>
        <p:nvSpPr>
          <p:cNvPr id="3" name="Subtitle 2"/>
          <p:cNvSpPr>
            <a:spLocks noGrp="1"/>
          </p:cNvSpPr>
          <p:nvPr>
            <p:ph type="subTitle" idx="1"/>
          </p:nvPr>
        </p:nvSpPr>
        <p:spPr>
          <a:xfrm>
            <a:off x="1043608" y="4221088"/>
            <a:ext cx="7374942" cy="1800200"/>
          </a:xfrm>
        </p:spPr>
        <p:txBody>
          <a:bodyPr>
            <a:noAutofit/>
          </a:bodyPr>
          <a:lstStyle/>
          <a:p>
            <a:pPr algn="r"/>
            <a:r>
              <a:rPr lang="en-CA" sz="2000" dirty="0">
                <a:solidFill>
                  <a:schemeClr val="accent1">
                    <a:lumMod val="50000"/>
                  </a:schemeClr>
                </a:solidFill>
              </a:rPr>
              <a:t>23</a:t>
            </a:r>
            <a:r>
              <a:rPr lang="en-CA" sz="2000" baseline="30000" dirty="0">
                <a:solidFill>
                  <a:schemeClr val="accent1">
                    <a:lumMod val="50000"/>
                  </a:schemeClr>
                </a:solidFill>
              </a:rPr>
              <a:t>rd</a:t>
            </a:r>
            <a:r>
              <a:rPr lang="en-CA" sz="2000" dirty="0">
                <a:solidFill>
                  <a:schemeClr val="accent1">
                    <a:lumMod val="50000"/>
                  </a:schemeClr>
                </a:solidFill>
              </a:rPr>
              <a:t> Annual Lank Links Workshop</a:t>
            </a:r>
          </a:p>
          <a:p>
            <a:pPr algn="r"/>
            <a:r>
              <a:rPr lang="en-CA" sz="2000" dirty="0">
                <a:solidFill>
                  <a:schemeClr val="accent1">
                    <a:lumMod val="50000"/>
                  </a:schemeClr>
                </a:solidFill>
              </a:rPr>
              <a:t>Elgin, Ontario</a:t>
            </a:r>
          </a:p>
          <a:p>
            <a:pPr algn="r"/>
            <a:r>
              <a:rPr lang="en-CA" sz="2000" dirty="0">
                <a:solidFill>
                  <a:schemeClr val="accent1">
                    <a:lumMod val="50000"/>
                  </a:schemeClr>
                </a:solidFill>
              </a:rPr>
              <a:t>October 26, 2024</a:t>
            </a:r>
          </a:p>
          <a:p>
            <a:pPr algn="r"/>
            <a:r>
              <a:rPr lang="en-CA" sz="2000" dirty="0">
                <a:solidFill>
                  <a:schemeClr val="accent1">
                    <a:lumMod val="50000"/>
                  </a:schemeClr>
                </a:solidFill>
              </a:rPr>
              <a:t>Paul Lehman</a:t>
            </a:r>
          </a:p>
        </p:txBody>
      </p:sp>
    </p:spTree>
    <p:extLst>
      <p:ext uri="{BB962C8B-B14F-4D97-AF65-F5344CB8AC3E}">
        <p14:creationId xmlns:p14="http://schemas.microsoft.com/office/powerpoint/2010/main" val="25303173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E2121-60C6-A691-A22D-E787A60C79D5}"/>
              </a:ext>
            </a:extLst>
          </p:cNvPr>
          <p:cNvSpPr>
            <a:spLocks noGrp="1"/>
          </p:cNvSpPr>
          <p:nvPr>
            <p:ph type="title"/>
          </p:nvPr>
        </p:nvSpPr>
        <p:spPr>
          <a:xfrm>
            <a:off x="457200" y="704088"/>
            <a:ext cx="8229600" cy="852704"/>
          </a:xfrm>
        </p:spPr>
        <p:txBody>
          <a:bodyPr>
            <a:normAutofit/>
          </a:bodyPr>
          <a:lstStyle/>
          <a:p>
            <a:pPr algn="ctr"/>
            <a:r>
              <a:rPr lang="en-CA" sz="4800" dirty="0">
                <a:solidFill>
                  <a:schemeClr val="accent1">
                    <a:lumMod val="75000"/>
                  </a:schemeClr>
                </a:solidFill>
              </a:rPr>
              <a:t>Observed Trends</a:t>
            </a:r>
          </a:p>
        </p:txBody>
      </p:sp>
      <p:sp>
        <p:nvSpPr>
          <p:cNvPr id="3" name="Content Placeholder 2">
            <a:extLst>
              <a:ext uri="{FF2B5EF4-FFF2-40B4-BE49-F238E27FC236}">
                <a16:creationId xmlns:a16="http://schemas.microsoft.com/office/drawing/2014/main" id="{22C11B98-9853-3864-8A13-8DF89047615D}"/>
              </a:ext>
            </a:extLst>
          </p:cNvPr>
          <p:cNvSpPr>
            <a:spLocks noGrp="1"/>
          </p:cNvSpPr>
          <p:nvPr>
            <p:ph idx="1"/>
          </p:nvPr>
        </p:nvSpPr>
        <p:spPr/>
        <p:txBody>
          <a:bodyPr/>
          <a:lstStyle/>
          <a:p>
            <a:r>
              <a:rPr lang="en-CA" sz="2800" dirty="0">
                <a:latin typeface="Times New Roman" panose="02020603050405020304" pitchFamily="18" charset="0"/>
                <a:cs typeface="Times New Roman" panose="02020603050405020304" pitchFamily="18" charset="0"/>
              </a:rPr>
              <a:t>Marginal increase in annual stream flow volume</a:t>
            </a:r>
          </a:p>
          <a:p>
            <a:r>
              <a:rPr lang="en-CA" sz="2800" dirty="0">
                <a:latin typeface="Times New Roman" panose="02020603050405020304" pitchFamily="18" charset="0"/>
                <a:cs typeface="Times New Roman" panose="02020603050405020304" pitchFamily="18" charset="0"/>
              </a:rPr>
              <a:t>Substantial increases in winter stream flow</a:t>
            </a:r>
          </a:p>
          <a:p>
            <a:r>
              <a:rPr lang="en-CA" sz="2800" dirty="0">
                <a:latin typeface="Times New Roman" panose="02020603050405020304" pitchFamily="18" charset="0"/>
                <a:cs typeface="Times New Roman" panose="02020603050405020304" pitchFamily="18" charset="0"/>
              </a:rPr>
              <a:t>Marginal increase in summer stream flow coupled with significant high stream flow events</a:t>
            </a:r>
          </a:p>
          <a:p>
            <a:r>
              <a:rPr lang="en-CA" sz="2800" dirty="0">
                <a:latin typeface="Times New Roman" panose="02020603050405020304" pitchFamily="18" charset="0"/>
                <a:cs typeface="Times New Roman" panose="02020603050405020304" pitchFamily="18" charset="0"/>
              </a:rPr>
              <a:t>Trend towards lower and more frequent low flow events in the summer</a:t>
            </a:r>
          </a:p>
          <a:p>
            <a:r>
              <a:rPr lang="en-CA" sz="2800" dirty="0">
                <a:latin typeface="Times New Roman" panose="02020603050405020304" pitchFamily="18" charset="0"/>
                <a:cs typeface="Times New Roman" panose="02020603050405020304" pitchFamily="18" charset="0"/>
              </a:rPr>
              <a:t>Higher variability in stream flow conditions</a:t>
            </a:r>
          </a:p>
          <a:p>
            <a:endParaRPr lang="en-CA" dirty="0"/>
          </a:p>
          <a:p>
            <a:endParaRPr lang="en-CA" dirty="0"/>
          </a:p>
        </p:txBody>
      </p:sp>
      <p:sp>
        <p:nvSpPr>
          <p:cNvPr id="4" name="Slide Number Placeholder 3">
            <a:extLst>
              <a:ext uri="{FF2B5EF4-FFF2-40B4-BE49-F238E27FC236}">
                <a16:creationId xmlns:a16="http://schemas.microsoft.com/office/drawing/2014/main" id="{C8E0BB93-055A-55B6-364A-EE61B51B5E9F}"/>
              </a:ext>
            </a:extLst>
          </p:cNvPr>
          <p:cNvSpPr>
            <a:spLocks noGrp="1"/>
          </p:cNvSpPr>
          <p:nvPr>
            <p:ph type="sldNum" sz="quarter" idx="12"/>
          </p:nvPr>
        </p:nvSpPr>
        <p:spPr/>
        <p:txBody>
          <a:bodyPr/>
          <a:lstStyle/>
          <a:p>
            <a:fld id="{CF1089EA-88F7-435C-8624-2421FAD7CF44}" type="slidenum">
              <a:rPr lang="en-CA" smtClean="0"/>
              <a:t>10</a:t>
            </a:fld>
            <a:endParaRPr lang="en-CA"/>
          </a:p>
        </p:txBody>
      </p:sp>
    </p:spTree>
    <p:extLst>
      <p:ext uri="{BB962C8B-B14F-4D97-AF65-F5344CB8AC3E}">
        <p14:creationId xmlns:p14="http://schemas.microsoft.com/office/powerpoint/2010/main" val="2227923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87BFE-E862-466A-2B1C-C80E2D9F35E2}"/>
              </a:ext>
            </a:extLst>
          </p:cNvPr>
          <p:cNvSpPr>
            <a:spLocks noGrp="1"/>
          </p:cNvSpPr>
          <p:nvPr>
            <p:ph type="title"/>
          </p:nvPr>
        </p:nvSpPr>
        <p:spPr>
          <a:xfrm>
            <a:off x="457200" y="692696"/>
            <a:ext cx="8229600" cy="866360"/>
          </a:xfrm>
        </p:spPr>
        <p:txBody>
          <a:bodyPr>
            <a:noAutofit/>
          </a:bodyPr>
          <a:lstStyle/>
          <a:p>
            <a:pPr algn="ctr"/>
            <a:r>
              <a:rPr lang="en-CA" sz="4800" dirty="0">
                <a:solidFill>
                  <a:schemeClr val="accent1">
                    <a:lumMod val="75000"/>
                  </a:schemeClr>
                </a:solidFill>
              </a:rPr>
              <a:t>Methodology</a:t>
            </a:r>
          </a:p>
        </p:txBody>
      </p:sp>
      <p:sp>
        <p:nvSpPr>
          <p:cNvPr id="4" name="Slide Number Placeholder 3">
            <a:extLst>
              <a:ext uri="{FF2B5EF4-FFF2-40B4-BE49-F238E27FC236}">
                <a16:creationId xmlns:a16="http://schemas.microsoft.com/office/drawing/2014/main" id="{27EDD57E-4C26-5702-DF3F-8B8EABEE9543}"/>
              </a:ext>
            </a:extLst>
          </p:cNvPr>
          <p:cNvSpPr>
            <a:spLocks noGrp="1"/>
          </p:cNvSpPr>
          <p:nvPr>
            <p:ph type="sldNum" sz="quarter" idx="12"/>
          </p:nvPr>
        </p:nvSpPr>
        <p:spPr/>
        <p:txBody>
          <a:bodyPr/>
          <a:lstStyle/>
          <a:p>
            <a:fld id="{CF1089EA-88F7-435C-8624-2421FAD7CF44}" type="slidenum">
              <a:rPr lang="en-CA" smtClean="0"/>
              <a:t>11</a:t>
            </a:fld>
            <a:endParaRPr lang="en-CA"/>
          </a:p>
        </p:txBody>
      </p:sp>
      <p:sp>
        <p:nvSpPr>
          <p:cNvPr id="5" name="Content Placeholder 4">
            <a:extLst>
              <a:ext uri="{FF2B5EF4-FFF2-40B4-BE49-F238E27FC236}">
                <a16:creationId xmlns:a16="http://schemas.microsoft.com/office/drawing/2014/main" id="{4A306534-991D-EE01-80E1-C094896C0683}"/>
              </a:ext>
            </a:extLst>
          </p:cNvPr>
          <p:cNvSpPr txBox="1">
            <a:spLocks noGrp="1"/>
          </p:cNvSpPr>
          <p:nvPr>
            <p:ph idx="1"/>
          </p:nvPr>
        </p:nvSpPr>
        <p:spPr>
          <a:xfrm>
            <a:off x="475506" y="1759958"/>
            <a:ext cx="8229600" cy="5093702"/>
          </a:xfrm>
          <a:prstGeom prst="rect">
            <a:avLst/>
          </a:prstGeom>
          <a:noFill/>
        </p:spPr>
        <p:txBody>
          <a:bodyPr wrap="square" rtlCol="0">
            <a:spAutoFit/>
          </a:bodyPr>
          <a:lstStyle/>
          <a:p>
            <a:pPr marL="0" indent="0">
              <a:buNone/>
            </a:pPr>
            <a:r>
              <a:rPr lang="en-CA" sz="2500" b="1" dirty="0">
                <a:latin typeface="Times New Roman" panose="02020603050405020304" pitchFamily="18" charset="0"/>
                <a:cs typeface="Times New Roman" panose="02020603050405020304" pitchFamily="18" charset="0"/>
              </a:rPr>
              <a:t>Climate Analysis</a:t>
            </a:r>
          </a:p>
          <a:p>
            <a:pPr marL="285750" indent="-285750">
              <a:buFont typeface="Arial" panose="020B0604020202020204" pitchFamily="34" charset="0"/>
              <a:buChar char="•"/>
            </a:pPr>
            <a:r>
              <a:rPr lang="en-CA" sz="2500" dirty="0">
                <a:latin typeface="Times New Roman" panose="02020603050405020304" pitchFamily="18" charset="0"/>
                <a:cs typeface="Times New Roman" panose="02020603050405020304" pitchFamily="18" charset="0"/>
              </a:rPr>
              <a:t>Multiple GCM’s and Emission Scenarios</a:t>
            </a:r>
          </a:p>
          <a:p>
            <a:pPr marL="285750" indent="-285750">
              <a:buFont typeface="Arial" panose="020B0604020202020204" pitchFamily="34" charset="0"/>
              <a:buChar char="•"/>
            </a:pPr>
            <a:r>
              <a:rPr lang="en-CA" sz="2500" dirty="0">
                <a:latin typeface="Times New Roman" panose="02020603050405020304" pitchFamily="18" charset="0"/>
                <a:cs typeface="Times New Roman" panose="02020603050405020304" pitchFamily="18" charset="0"/>
              </a:rPr>
              <a:t>Drummond Centre climate station</a:t>
            </a:r>
          </a:p>
          <a:p>
            <a:pPr marL="285750" indent="-285750">
              <a:buFont typeface="Arial" panose="020B0604020202020204" pitchFamily="34" charset="0"/>
              <a:buChar char="•"/>
            </a:pPr>
            <a:r>
              <a:rPr lang="en-CA" sz="2500" dirty="0">
                <a:latin typeface="Times New Roman" panose="02020603050405020304" pitchFamily="18" charset="0"/>
                <a:cs typeface="Times New Roman" panose="02020603050405020304" pitchFamily="18" charset="0"/>
              </a:rPr>
              <a:t>Daily precipitation and temperature values</a:t>
            </a:r>
          </a:p>
          <a:p>
            <a:pPr marL="285750" indent="-285750">
              <a:buFont typeface="Arial" panose="020B0604020202020204" pitchFamily="34" charset="0"/>
              <a:buChar char="•"/>
            </a:pPr>
            <a:r>
              <a:rPr lang="en-CA" sz="2500" dirty="0">
                <a:latin typeface="Times New Roman" panose="02020603050405020304" pitchFamily="18" charset="0"/>
                <a:cs typeface="Times New Roman" panose="02020603050405020304" pitchFamily="18" charset="0"/>
              </a:rPr>
              <a:t>4 – 30 year periods </a:t>
            </a:r>
          </a:p>
          <a:p>
            <a:pPr marL="742950" lvl="1" indent="-285750">
              <a:buFont typeface="Arial" panose="020B0604020202020204" pitchFamily="34" charset="0"/>
              <a:buChar char="•"/>
            </a:pPr>
            <a:r>
              <a:rPr lang="en-CA" sz="2500" dirty="0">
                <a:latin typeface="Times New Roman" panose="02020603050405020304" pitchFamily="18" charset="0"/>
                <a:cs typeface="Times New Roman" panose="02020603050405020304" pitchFamily="18" charset="0"/>
              </a:rPr>
              <a:t>Base Case 1970 – 2000</a:t>
            </a:r>
          </a:p>
          <a:p>
            <a:pPr marL="742950" lvl="1" indent="-285750">
              <a:buFont typeface="Arial" panose="020B0604020202020204" pitchFamily="34" charset="0"/>
              <a:buChar char="•"/>
            </a:pPr>
            <a:r>
              <a:rPr lang="en-CA" sz="2500" dirty="0">
                <a:latin typeface="Times New Roman" panose="02020603050405020304" pitchFamily="18" charset="0"/>
                <a:cs typeface="Times New Roman" panose="02020603050405020304" pitchFamily="18" charset="0"/>
              </a:rPr>
              <a:t>Future 2011- 2040</a:t>
            </a:r>
          </a:p>
          <a:p>
            <a:pPr marL="742950" lvl="1" indent="-285750">
              <a:buFont typeface="Arial" panose="020B0604020202020204" pitchFamily="34" charset="0"/>
              <a:buChar char="•"/>
            </a:pPr>
            <a:r>
              <a:rPr lang="en-CA" sz="2500" dirty="0">
                <a:latin typeface="Times New Roman" panose="02020603050405020304" pitchFamily="18" charset="0"/>
                <a:cs typeface="Times New Roman" panose="02020603050405020304" pitchFamily="18" charset="0"/>
              </a:rPr>
              <a:t>Future 2041 – 2070</a:t>
            </a:r>
          </a:p>
          <a:p>
            <a:pPr marL="742950" lvl="1" indent="-285750">
              <a:buFont typeface="Arial" panose="020B0604020202020204" pitchFamily="34" charset="0"/>
              <a:buChar char="•"/>
            </a:pPr>
            <a:r>
              <a:rPr lang="en-CA" sz="2500" dirty="0">
                <a:latin typeface="Times New Roman" panose="02020603050405020304" pitchFamily="18" charset="0"/>
                <a:cs typeface="Times New Roman" panose="02020603050405020304" pitchFamily="18" charset="0"/>
              </a:rPr>
              <a:t>Future 2072 – 2100</a:t>
            </a:r>
          </a:p>
          <a:p>
            <a:pPr marL="91440" indent="0">
              <a:buNone/>
            </a:pPr>
            <a:r>
              <a:rPr lang="en-CA" sz="2700" b="1" dirty="0">
                <a:latin typeface="Times New Roman" panose="02020603050405020304" pitchFamily="18" charset="0"/>
                <a:cs typeface="Times New Roman" panose="02020603050405020304" pitchFamily="18" charset="0"/>
              </a:rPr>
              <a:t>Hydrologic and Reservoir Model Simulation</a:t>
            </a:r>
          </a:p>
          <a:p>
            <a:pPr marL="742950" lvl="1" indent="-285750">
              <a:buFont typeface="Arial" panose="020B0604020202020204" pitchFamily="34" charset="0"/>
              <a:buChar char="•"/>
            </a:pPr>
            <a:endParaRPr lang="en-CA" sz="25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568552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765E7D2-AD06-F09E-175F-C429908A98F4}"/>
              </a:ext>
            </a:extLst>
          </p:cNvPr>
          <p:cNvSpPr>
            <a:spLocks noGrp="1"/>
          </p:cNvSpPr>
          <p:nvPr>
            <p:ph type="sldNum" sz="quarter" idx="12"/>
          </p:nvPr>
        </p:nvSpPr>
        <p:spPr/>
        <p:txBody>
          <a:bodyPr/>
          <a:lstStyle/>
          <a:p>
            <a:fld id="{CF1089EA-88F7-435C-8624-2421FAD7CF44}" type="slidenum">
              <a:rPr lang="en-CA" smtClean="0"/>
              <a:t>12</a:t>
            </a:fld>
            <a:endParaRPr lang="en-CA"/>
          </a:p>
        </p:txBody>
      </p:sp>
      <p:graphicFrame>
        <p:nvGraphicFramePr>
          <p:cNvPr id="3" name="Chart 2">
            <a:extLst>
              <a:ext uri="{FF2B5EF4-FFF2-40B4-BE49-F238E27FC236}">
                <a16:creationId xmlns:a16="http://schemas.microsoft.com/office/drawing/2014/main" id="{721D91B0-33D7-3C58-CC7A-E05238576F30}"/>
              </a:ext>
            </a:extLst>
          </p:cNvPr>
          <p:cNvGraphicFramePr>
            <a:graphicFrameLocks noGrp="1"/>
          </p:cNvGraphicFramePr>
          <p:nvPr>
            <p:extLst>
              <p:ext uri="{D42A27DB-BD31-4B8C-83A1-F6EECF244321}">
                <p14:modId xmlns:p14="http://schemas.microsoft.com/office/powerpoint/2010/main" val="2210487325"/>
              </p:ext>
            </p:extLst>
          </p:nvPr>
        </p:nvGraphicFramePr>
        <p:xfrm>
          <a:off x="0" y="0"/>
          <a:ext cx="9144000" cy="6858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493447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DAA18C9-FAFC-5ECE-5F78-CC9496903DA4}"/>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009061F-832C-04BE-2A7E-DA3FDECBB75A}"/>
              </a:ext>
            </a:extLst>
          </p:cNvPr>
          <p:cNvSpPr>
            <a:spLocks noGrp="1"/>
          </p:cNvSpPr>
          <p:nvPr>
            <p:ph type="sldNum" sz="quarter" idx="12"/>
          </p:nvPr>
        </p:nvSpPr>
        <p:spPr/>
        <p:txBody>
          <a:bodyPr/>
          <a:lstStyle/>
          <a:p>
            <a:fld id="{CF1089EA-88F7-435C-8624-2421FAD7CF44}" type="slidenum">
              <a:rPr lang="en-CA" smtClean="0"/>
              <a:t>13</a:t>
            </a:fld>
            <a:endParaRPr lang="en-CA"/>
          </a:p>
        </p:txBody>
      </p:sp>
      <p:graphicFrame>
        <p:nvGraphicFramePr>
          <p:cNvPr id="2" name="Chart 1">
            <a:extLst>
              <a:ext uri="{FF2B5EF4-FFF2-40B4-BE49-F238E27FC236}">
                <a16:creationId xmlns:a16="http://schemas.microsoft.com/office/drawing/2014/main" id="{DCF71AEF-33BC-C981-43FD-0B514E856EEB}"/>
              </a:ext>
            </a:extLst>
          </p:cNvPr>
          <p:cNvGraphicFramePr>
            <a:graphicFrameLocks noGrp="1"/>
          </p:cNvGraphicFramePr>
          <p:nvPr/>
        </p:nvGraphicFramePr>
        <p:xfrm>
          <a:off x="0" y="0"/>
          <a:ext cx="9144000" cy="6858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452283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653F9-B7D2-C970-6864-419698F87C5E}"/>
              </a:ext>
            </a:extLst>
          </p:cNvPr>
          <p:cNvSpPr>
            <a:spLocks noGrp="1"/>
          </p:cNvSpPr>
          <p:nvPr>
            <p:ph type="title"/>
          </p:nvPr>
        </p:nvSpPr>
        <p:spPr>
          <a:xfrm>
            <a:off x="457200" y="764704"/>
            <a:ext cx="8229600" cy="1231074"/>
          </a:xfrm>
        </p:spPr>
        <p:txBody>
          <a:bodyPr>
            <a:normAutofit fontScale="90000"/>
          </a:bodyPr>
          <a:lstStyle/>
          <a:p>
            <a:pPr algn="ctr"/>
            <a:r>
              <a:rPr lang="en-CA" dirty="0"/>
              <a:t>Stream Flow implications</a:t>
            </a:r>
            <a:br>
              <a:rPr lang="en-CA" dirty="0"/>
            </a:br>
            <a:r>
              <a:rPr lang="en-CA" dirty="0"/>
              <a:t>High Flow Events</a:t>
            </a:r>
          </a:p>
        </p:txBody>
      </p:sp>
      <p:graphicFrame>
        <p:nvGraphicFramePr>
          <p:cNvPr id="5" name="Content Placeholder 4">
            <a:extLst>
              <a:ext uri="{FF2B5EF4-FFF2-40B4-BE49-F238E27FC236}">
                <a16:creationId xmlns:a16="http://schemas.microsoft.com/office/drawing/2014/main" id="{EAC97B42-D8E9-88AE-7C87-C3709199EB28}"/>
              </a:ext>
            </a:extLst>
          </p:cNvPr>
          <p:cNvGraphicFramePr>
            <a:graphicFrameLocks noGrp="1"/>
          </p:cNvGraphicFramePr>
          <p:nvPr>
            <p:ph idx="1"/>
            <p:extLst>
              <p:ext uri="{D42A27DB-BD31-4B8C-83A1-F6EECF244321}">
                <p14:modId xmlns:p14="http://schemas.microsoft.com/office/powerpoint/2010/main" val="1271602129"/>
              </p:ext>
            </p:extLst>
          </p:nvPr>
        </p:nvGraphicFramePr>
        <p:xfrm>
          <a:off x="57110" y="2300287"/>
          <a:ext cx="9029784" cy="3411551"/>
        </p:xfrm>
        <a:graphic>
          <a:graphicData uri="http://schemas.openxmlformats.org/drawingml/2006/table">
            <a:tbl>
              <a:tblPr firstRow="1" bandRow="1">
                <a:tableStyleId>{5C22544A-7EE6-4342-B048-85BDC9FD1C3A}</a:tableStyleId>
              </a:tblPr>
              <a:tblGrid>
                <a:gridCol w="2257446">
                  <a:extLst>
                    <a:ext uri="{9D8B030D-6E8A-4147-A177-3AD203B41FA5}">
                      <a16:colId xmlns:a16="http://schemas.microsoft.com/office/drawing/2014/main" val="2801781771"/>
                    </a:ext>
                  </a:extLst>
                </a:gridCol>
                <a:gridCol w="2257446">
                  <a:extLst>
                    <a:ext uri="{9D8B030D-6E8A-4147-A177-3AD203B41FA5}">
                      <a16:colId xmlns:a16="http://schemas.microsoft.com/office/drawing/2014/main" val="295823778"/>
                    </a:ext>
                  </a:extLst>
                </a:gridCol>
                <a:gridCol w="2257446">
                  <a:extLst>
                    <a:ext uri="{9D8B030D-6E8A-4147-A177-3AD203B41FA5}">
                      <a16:colId xmlns:a16="http://schemas.microsoft.com/office/drawing/2014/main" val="1258790469"/>
                    </a:ext>
                  </a:extLst>
                </a:gridCol>
                <a:gridCol w="2257446">
                  <a:extLst>
                    <a:ext uri="{9D8B030D-6E8A-4147-A177-3AD203B41FA5}">
                      <a16:colId xmlns:a16="http://schemas.microsoft.com/office/drawing/2014/main" val="2247397871"/>
                    </a:ext>
                  </a:extLst>
                </a:gridCol>
              </a:tblGrid>
              <a:tr h="543595">
                <a:tc>
                  <a:txBody>
                    <a:bodyPr/>
                    <a:lstStyle/>
                    <a:p>
                      <a:pPr algn="ctr"/>
                      <a:endParaRPr lang="en-CA" dirty="0"/>
                    </a:p>
                    <a:p>
                      <a:pPr algn="ctr"/>
                      <a:endParaRPr lang="en-CA" dirty="0"/>
                    </a:p>
                    <a:p>
                      <a:pPr algn="ctr"/>
                      <a:r>
                        <a:rPr lang="en-CA" sz="2400" dirty="0">
                          <a:latin typeface="Calibri" panose="020F0502020204030204" pitchFamily="34" charset="0"/>
                          <a:ea typeface="Calibri" panose="020F0502020204030204" pitchFamily="34" charset="0"/>
                          <a:cs typeface="Calibri" panose="020F0502020204030204" pitchFamily="34" charset="0"/>
                        </a:rPr>
                        <a:t>Period</a:t>
                      </a:r>
                    </a:p>
                  </a:txBody>
                  <a:tcPr/>
                </a:tc>
                <a:tc>
                  <a:txBody>
                    <a:bodyPr/>
                    <a:lstStyle/>
                    <a:p>
                      <a:pPr algn="ctr">
                        <a:lnSpc>
                          <a:spcPct val="115000"/>
                        </a:lnSpc>
                        <a:spcAft>
                          <a:spcPts val="0"/>
                        </a:spcAft>
                      </a:pPr>
                      <a:r>
                        <a:rPr lang="en-CA" sz="24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Mean Annual Maximum Flow</a:t>
                      </a:r>
                    </a:p>
                    <a:p>
                      <a:pPr algn="ctr">
                        <a:lnSpc>
                          <a:spcPct val="115000"/>
                        </a:lnSpc>
                        <a:spcAft>
                          <a:spcPts val="0"/>
                        </a:spcAft>
                      </a:pPr>
                      <a:r>
                        <a:rPr lang="en-CA" sz="24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(m</a:t>
                      </a:r>
                      <a:r>
                        <a:rPr lang="en-CA" sz="2400" baseline="30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3</a:t>
                      </a:r>
                      <a:r>
                        <a:rPr lang="en-CA" sz="24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/s )</a:t>
                      </a:r>
                    </a:p>
                  </a:txBody>
                  <a:tcPr marL="68580" marR="68580" marT="0" marB="0"/>
                </a:tc>
                <a:tc>
                  <a:txBody>
                    <a:bodyPr/>
                    <a:lstStyle/>
                    <a:p>
                      <a:pPr algn="ctr">
                        <a:lnSpc>
                          <a:spcPct val="115000"/>
                        </a:lnSpc>
                        <a:spcAft>
                          <a:spcPts val="0"/>
                        </a:spcAft>
                      </a:pPr>
                      <a:r>
                        <a:rPr lang="en-CA" sz="24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p>
                    <a:p>
                      <a:pPr algn="ctr">
                        <a:lnSpc>
                          <a:spcPct val="115000"/>
                        </a:lnSpc>
                        <a:spcAft>
                          <a:spcPts val="0"/>
                        </a:spcAft>
                      </a:pPr>
                      <a:r>
                        <a:rPr lang="en-CA" sz="24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20</a:t>
                      </a:r>
                      <a:r>
                        <a:rPr lang="en-CA" sz="2400" baseline="30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th</a:t>
                      </a:r>
                      <a:r>
                        <a:rPr lang="en-CA" sz="24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Percentile (m</a:t>
                      </a:r>
                      <a:r>
                        <a:rPr lang="en-CA" sz="2400" baseline="30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3</a:t>
                      </a:r>
                      <a:r>
                        <a:rPr lang="en-CA" sz="24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/s )</a:t>
                      </a:r>
                    </a:p>
                  </a:txBody>
                  <a:tcPr marL="68580" marR="68580" marT="0" marB="0"/>
                </a:tc>
                <a:tc>
                  <a:txBody>
                    <a:bodyPr/>
                    <a:lstStyle/>
                    <a:p>
                      <a:pPr algn="ctr">
                        <a:lnSpc>
                          <a:spcPct val="115000"/>
                        </a:lnSpc>
                        <a:spcAft>
                          <a:spcPts val="0"/>
                        </a:spcAft>
                      </a:pPr>
                      <a:r>
                        <a:rPr lang="en-CA" sz="24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p>
                    <a:p>
                      <a:pPr algn="ctr">
                        <a:lnSpc>
                          <a:spcPct val="115000"/>
                        </a:lnSpc>
                        <a:spcAft>
                          <a:spcPts val="0"/>
                        </a:spcAft>
                      </a:pPr>
                      <a:r>
                        <a:rPr lang="en-CA" sz="24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80</a:t>
                      </a:r>
                      <a:r>
                        <a:rPr lang="en-CA" sz="2400" baseline="30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th</a:t>
                      </a:r>
                      <a:r>
                        <a:rPr lang="en-CA" sz="24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Percentile (m</a:t>
                      </a:r>
                      <a:r>
                        <a:rPr lang="en-CA" sz="2400" baseline="30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3</a:t>
                      </a:r>
                      <a:r>
                        <a:rPr lang="en-CA" sz="24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/s )</a:t>
                      </a:r>
                    </a:p>
                  </a:txBody>
                  <a:tcPr marL="68580" marR="68580" marT="0" marB="0"/>
                </a:tc>
                <a:extLst>
                  <a:ext uri="{0D108BD9-81ED-4DB2-BD59-A6C34878D82A}">
                    <a16:rowId xmlns:a16="http://schemas.microsoft.com/office/drawing/2014/main" val="2759302320"/>
                  </a:ext>
                </a:extLst>
              </a:tr>
              <a:tr h="543595">
                <a:tc>
                  <a:txBody>
                    <a:bodyPr/>
                    <a:lstStyle/>
                    <a:p>
                      <a:pPr algn="ctr" fontAlgn="b"/>
                      <a:r>
                        <a:rPr lang="en-CA" sz="2400" b="0" i="0" u="none" strike="noStrike" dirty="0">
                          <a:solidFill>
                            <a:srgbClr val="000000"/>
                          </a:solidFill>
                          <a:effectLst/>
                          <a:latin typeface="Calibri" panose="020F0502020204030204" pitchFamily="34" charset="0"/>
                        </a:rPr>
                        <a:t>Base Case</a:t>
                      </a:r>
                    </a:p>
                  </a:txBody>
                  <a:tcPr marL="9525" marR="9525" marT="9525" marB="0" anchor="b"/>
                </a:tc>
                <a:tc>
                  <a:txBody>
                    <a:bodyPr/>
                    <a:lstStyle/>
                    <a:p>
                      <a:pPr algn="ctr" fontAlgn="b"/>
                      <a:r>
                        <a:rPr lang="en-CA" sz="2400" b="0" i="0" u="none" strike="noStrike">
                          <a:solidFill>
                            <a:srgbClr val="000000"/>
                          </a:solidFill>
                          <a:effectLst/>
                          <a:latin typeface="Calibri" panose="020F0502020204030204" pitchFamily="34" charset="0"/>
                        </a:rPr>
                        <a:t>108.76</a:t>
                      </a:r>
                    </a:p>
                  </a:txBody>
                  <a:tcPr marL="9525" marR="9525" marT="9525" marB="0" anchor="b"/>
                </a:tc>
                <a:tc>
                  <a:txBody>
                    <a:bodyPr/>
                    <a:lstStyle/>
                    <a:p>
                      <a:pPr algn="ctr" fontAlgn="b"/>
                      <a:r>
                        <a:rPr lang="en-CA" sz="2400" b="0" i="0" u="none" strike="noStrike">
                          <a:solidFill>
                            <a:srgbClr val="000000"/>
                          </a:solidFill>
                          <a:effectLst/>
                          <a:latin typeface="Calibri" panose="020F0502020204030204" pitchFamily="34" charset="0"/>
                        </a:rPr>
                        <a:t>72.84</a:t>
                      </a:r>
                    </a:p>
                  </a:txBody>
                  <a:tcPr marL="9525" marR="9525" marT="9525" marB="0" anchor="b"/>
                </a:tc>
                <a:tc>
                  <a:txBody>
                    <a:bodyPr/>
                    <a:lstStyle/>
                    <a:p>
                      <a:pPr algn="ctr" fontAlgn="b"/>
                      <a:r>
                        <a:rPr lang="en-CA" sz="2400" b="0" i="0" u="none" strike="noStrike">
                          <a:solidFill>
                            <a:srgbClr val="000000"/>
                          </a:solidFill>
                          <a:effectLst/>
                          <a:latin typeface="Calibri" panose="020F0502020204030204" pitchFamily="34" charset="0"/>
                        </a:rPr>
                        <a:t>137.87</a:t>
                      </a:r>
                    </a:p>
                  </a:txBody>
                  <a:tcPr marL="9525" marR="9525" marT="9525" marB="0" anchor="b"/>
                </a:tc>
                <a:extLst>
                  <a:ext uri="{0D108BD9-81ED-4DB2-BD59-A6C34878D82A}">
                    <a16:rowId xmlns:a16="http://schemas.microsoft.com/office/drawing/2014/main" val="4193938873"/>
                  </a:ext>
                </a:extLst>
              </a:tr>
              <a:tr h="543595">
                <a:tc>
                  <a:txBody>
                    <a:bodyPr/>
                    <a:lstStyle/>
                    <a:p>
                      <a:pPr algn="ctr" fontAlgn="b"/>
                      <a:r>
                        <a:rPr lang="en-CA" sz="2400" b="0" i="0" u="none" strike="noStrike" dirty="0">
                          <a:solidFill>
                            <a:srgbClr val="000000"/>
                          </a:solidFill>
                          <a:effectLst/>
                          <a:latin typeface="Calibri" panose="020F0502020204030204" pitchFamily="34" charset="0"/>
                        </a:rPr>
                        <a:t>2011 - 2040</a:t>
                      </a:r>
                    </a:p>
                  </a:txBody>
                  <a:tcPr marL="9525" marR="9525" marT="9525" marB="0" anchor="b"/>
                </a:tc>
                <a:tc>
                  <a:txBody>
                    <a:bodyPr/>
                    <a:lstStyle/>
                    <a:p>
                      <a:pPr algn="ctr" fontAlgn="b"/>
                      <a:r>
                        <a:rPr lang="en-CA" sz="2400" b="0" i="0" u="none" strike="noStrike" dirty="0">
                          <a:solidFill>
                            <a:srgbClr val="000000"/>
                          </a:solidFill>
                          <a:effectLst/>
                          <a:latin typeface="Calibri" panose="020F0502020204030204" pitchFamily="34" charset="0"/>
                        </a:rPr>
                        <a:t>126.28</a:t>
                      </a:r>
                    </a:p>
                  </a:txBody>
                  <a:tcPr marL="9525" marR="9525" marT="9525" marB="0" anchor="b"/>
                </a:tc>
                <a:tc>
                  <a:txBody>
                    <a:bodyPr/>
                    <a:lstStyle/>
                    <a:p>
                      <a:pPr algn="ctr" fontAlgn="b"/>
                      <a:r>
                        <a:rPr lang="en-CA" sz="2400" b="0" i="0" u="none" strike="noStrike">
                          <a:solidFill>
                            <a:srgbClr val="000000"/>
                          </a:solidFill>
                          <a:effectLst/>
                          <a:latin typeface="Calibri" panose="020F0502020204030204" pitchFamily="34" charset="0"/>
                        </a:rPr>
                        <a:t>125.87</a:t>
                      </a:r>
                    </a:p>
                  </a:txBody>
                  <a:tcPr marL="9525" marR="9525" marT="9525" marB="0" anchor="b"/>
                </a:tc>
                <a:tc>
                  <a:txBody>
                    <a:bodyPr/>
                    <a:lstStyle/>
                    <a:p>
                      <a:pPr algn="ctr" fontAlgn="b"/>
                      <a:r>
                        <a:rPr lang="en-CA" sz="2400" b="0" i="0" u="none" strike="noStrike">
                          <a:solidFill>
                            <a:srgbClr val="000000"/>
                          </a:solidFill>
                          <a:effectLst/>
                          <a:latin typeface="Calibri" panose="020F0502020204030204" pitchFamily="34" charset="0"/>
                        </a:rPr>
                        <a:t>119.59</a:t>
                      </a:r>
                    </a:p>
                  </a:txBody>
                  <a:tcPr marL="9525" marR="9525" marT="9525" marB="0" anchor="b"/>
                </a:tc>
                <a:extLst>
                  <a:ext uri="{0D108BD9-81ED-4DB2-BD59-A6C34878D82A}">
                    <a16:rowId xmlns:a16="http://schemas.microsoft.com/office/drawing/2014/main" val="1056604220"/>
                  </a:ext>
                </a:extLst>
              </a:tr>
              <a:tr h="543595">
                <a:tc>
                  <a:txBody>
                    <a:bodyPr/>
                    <a:lstStyle/>
                    <a:p>
                      <a:pPr algn="ctr" fontAlgn="b"/>
                      <a:r>
                        <a:rPr lang="en-CA" sz="2400" b="0" i="0" u="none" strike="noStrike" dirty="0">
                          <a:solidFill>
                            <a:srgbClr val="000000"/>
                          </a:solidFill>
                          <a:effectLst/>
                          <a:latin typeface="Calibri" panose="020F0502020204030204" pitchFamily="34" charset="0"/>
                        </a:rPr>
                        <a:t>2041 - 2070</a:t>
                      </a:r>
                    </a:p>
                  </a:txBody>
                  <a:tcPr marL="9525" marR="9525" marT="9525" marB="0" anchor="b"/>
                </a:tc>
                <a:tc>
                  <a:txBody>
                    <a:bodyPr/>
                    <a:lstStyle/>
                    <a:p>
                      <a:pPr algn="ctr" fontAlgn="b"/>
                      <a:r>
                        <a:rPr lang="en-CA" sz="2400" b="0" i="0" u="none" strike="noStrike" dirty="0">
                          <a:solidFill>
                            <a:srgbClr val="000000"/>
                          </a:solidFill>
                          <a:effectLst/>
                          <a:latin typeface="Calibri" panose="020F0502020204030204" pitchFamily="34" charset="0"/>
                        </a:rPr>
                        <a:t>116.36</a:t>
                      </a:r>
                    </a:p>
                  </a:txBody>
                  <a:tcPr marL="9525" marR="9525" marT="9525" marB="0" anchor="b"/>
                </a:tc>
                <a:tc>
                  <a:txBody>
                    <a:bodyPr/>
                    <a:lstStyle/>
                    <a:p>
                      <a:pPr algn="ctr" fontAlgn="b"/>
                      <a:r>
                        <a:rPr lang="en-CA" sz="2400" b="0" i="0" u="none" strike="noStrike">
                          <a:solidFill>
                            <a:srgbClr val="000000"/>
                          </a:solidFill>
                          <a:effectLst/>
                          <a:latin typeface="Calibri" panose="020F0502020204030204" pitchFamily="34" charset="0"/>
                        </a:rPr>
                        <a:t>71.02</a:t>
                      </a:r>
                    </a:p>
                  </a:txBody>
                  <a:tcPr marL="9525" marR="9525" marT="9525" marB="0" anchor="b"/>
                </a:tc>
                <a:tc>
                  <a:txBody>
                    <a:bodyPr/>
                    <a:lstStyle/>
                    <a:p>
                      <a:pPr algn="ctr" fontAlgn="b"/>
                      <a:r>
                        <a:rPr lang="en-CA" sz="2400" b="0" i="0" u="none" strike="noStrike" dirty="0">
                          <a:solidFill>
                            <a:srgbClr val="000000"/>
                          </a:solidFill>
                          <a:effectLst/>
                          <a:latin typeface="Calibri" panose="020F0502020204030204" pitchFamily="34" charset="0"/>
                        </a:rPr>
                        <a:t>153.44</a:t>
                      </a:r>
                    </a:p>
                  </a:txBody>
                  <a:tcPr marL="9525" marR="9525" marT="9525" marB="0" anchor="b"/>
                </a:tc>
                <a:extLst>
                  <a:ext uri="{0D108BD9-81ED-4DB2-BD59-A6C34878D82A}">
                    <a16:rowId xmlns:a16="http://schemas.microsoft.com/office/drawing/2014/main" val="2686282794"/>
                  </a:ext>
                </a:extLst>
              </a:tr>
              <a:tr h="543595">
                <a:tc>
                  <a:txBody>
                    <a:bodyPr/>
                    <a:lstStyle/>
                    <a:p>
                      <a:pPr algn="ctr" fontAlgn="b"/>
                      <a:r>
                        <a:rPr lang="en-CA" sz="2400" b="0" i="0" u="none" strike="noStrike" dirty="0">
                          <a:solidFill>
                            <a:srgbClr val="000000"/>
                          </a:solidFill>
                          <a:effectLst/>
                          <a:latin typeface="Calibri" panose="020F0502020204030204" pitchFamily="34" charset="0"/>
                        </a:rPr>
                        <a:t>2071 - 2100</a:t>
                      </a:r>
                    </a:p>
                  </a:txBody>
                  <a:tcPr marL="9525" marR="9525" marT="9525" marB="0" anchor="b"/>
                </a:tc>
                <a:tc>
                  <a:txBody>
                    <a:bodyPr/>
                    <a:lstStyle/>
                    <a:p>
                      <a:pPr algn="ctr" fontAlgn="b"/>
                      <a:r>
                        <a:rPr lang="en-CA" sz="2400" b="0" i="0" u="none" strike="noStrike" dirty="0">
                          <a:solidFill>
                            <a:srgbClr val="000000"/>
                          </a:solidFill>
                          <a:effectLst/>
                          <a:latin typeface="Calibri" panose="020F0502020204030204" pitchFamily="34" charset="0"/>
                        </a:rPr>
                        <a:t>130.85</a:t>
                      </a:r>
                    </a:p>
                  </a:txBody>
                  <a:tcPr marL="9525" marR="9525" marT="9525" marB="0" anchor="b"/>
                </a:tc>
                <a:tc>
                  <a:txBody>
                    <a:bodyPr/>
                    <a:lstStyle/>
                    <a:p>
                      <a:pPr algn="ctr" fontAlgn="b"/>
                      <a:r>
                        <a:rPr lang="en-CA" sz="2400" b="0" i="0" u="none" strike="noStrike" dirty="0">
                          <a:solidFill>
                            <a:srgbClr val="000000"/>
                          </a:solidFill>
                          <a:effectLst/>
                          <a:latin typeface="Calibri" panose="020F0502020204030204" pitchFamily="34" charset="0"/>
                        </a:rPr>
                        <a:t>79.31</a:t>
                      </a:r>
                    </a:p>
                  </a:txBody>
                  <a:tcPr marL="9525" marR="9525" marT="9525" marB="0" anchor="b"/>
                </a:tc>
                <a:tc>
                  <a:txBody>
                    <a:bodyPr/>
                    <a:lstStyle/>
                    <a:p>
                      <a:pPr algn="ctr" fontAlgn="b"/>
                      <a:r>
                        <a:rPr lang="en-CA" sz="2400" b="0" i="0" u="none" strike="noStrike" dirty="0">
                          <a:solidFill>
                            <a:srgbClr val="000000"/>
                          </a:solidFill>
                          <a:effectLst/>
                          <a:latin typeface="Calibri" panose="020F0502020204030204" pitchFamily="34" charset="0"/>
                        </a:rPr>
                        <a:t>182.96</a:t>
                      </a:r>
                    </a:p>
                  </a:txBody>
                  <a:tcPr marL="9525" marR="9525" marT="9525" marB="0" anchor="b"/>
                </a:tc>
                <a:extLst>
                  <a:ext uri="{0D108BD9-81ED-4DB2-BD59-A6C34878D82A}">
                    <a16:rowId xmlns:a16="http://schemas.microsoft.com/office/drawing/2014/main" val="2647207286"/>
                  </a:ext>
                </a:extLst>
              </a:tr>
            </a:tbl>
          </a:graphicData>
        </a:graphic>
      </p:graphicFrame>
      <p:sp>
        <p:nvSpPr>
          <p:cNvPr id="4" name="Slide Number Placeholder 3">
            <a:extLst>
              <a:ext uri="{FF2B5EF4-FFF2-40B4-BE49-F238E27FC236}">
                <a16:creationId xmlns:a16="http://schemas.microsoft.com/office/drawing/2014/main" id="{72422D23-522A-3A1C-1109-003D96B226CE}"/>
              </a:ext>
            </a:extLst>
          </p:cNvPr>
          <p:cNvSpPr>
            <a:spLocks noGrp="1"/>
          </p:cNvSpPr>
          <p:nvPr>
            <p:ph type="sldNum" sz="quarter" idx="12"/>
          </p:nvPr>
        </p:nvSpPr>
        <p:spPr/>
        <p:txBody>
          <a:bodyPr/>
          <a:lstStyle/>
          <a:p>
            <a:fld id="{CF1089EA-88F7-435C-8624-2421FAD7CF44}" type="slidenum">
              <a:rPr lang="en-CA" smtClean="0"/>
              <a:t>14</a:t>
            </a:fld>
            <a:endParaRPr lang="en-CA"/>
          </a:p>
        </p:txBody>
      </p:sp>
      <p:sp>
        <p:nvSpPr>
          <p:cNvPr id="6" name="Right Brace 5">
            <a:extLst>
              <a:ext uri="{FF2B5EF4-FFF2-40B4-BE49-F238E27FC236}">
                <a16:creationId xmlns:a16="http://schemas.microsoft.com/office/drawing/2014/main" id="{6878B8FC-6251-6D4C-42D8-F598D4014767}"/>
              </a:ext>
            </a:extLst>
          </p:cNvPr>
          <p:cNvSpPr/>
          <p:nvPr/>
        </p:nvSpPr>
        <p:spPr>
          <a:xfrm>
            <a:off x="8412722" y="3921387"/>
            <a:ext cx="155448" cy="1584176"/>
          </a:xfrm>
          <a:prstGeom prst="rightBrace">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7" name="TextBox 6">
            <a:extLst>
              <a:ext uri="{FF2B5EF4-FFF2-40B4-BE49-F238E27FC236}">
                <a16:creationId xmlns:a16="http://schemas.microsoft.com/office/drawing/2014/main" id="{920642CF-EF2B-0EF6-F9E4-167352677EEB}"/>
              </a:ext>
            </a:extLst>
          </p:cNvPr>
          <p:cNvSpPr txBox="1"/>
          <p:nvPr/>
        </p:nvSpPr>
        <p:spPr>
          <a:xfrm>
            <a:off x="8568170" y="4513420"/>
            <a:ext cx="658688" cy="400110"/>
          </a:xfrm>
          <a:prstGeom prst="rect">
            <a:avLst/>
          </a:prstGeom>
          <a:noFill/>
          <a:ln w="12700">
            <a:noFill/>
          </a:ln>
        </p:spPr>
        <p:txBody>
          <a:bodyPr wrap="square" rtlCol="0">
            <a:spAutoFit/>
          </a:bodyPr>
          <a:lstStyle/>
          <a:p>
            <a:r>
              <a:rPr lang="en-CA" sz="2000" dirty="0">
                <a:solidFill>
                  <a:srgbClr val="FF0000"/>
                </a:solidFill>
                <a:latin typeface="Calibri" panose="020F0502020204030204" pitchFamily="34" charset="0"/>
                <a:ea typeface="Calibri" panose="020F0502020204030204" pitchFamily="34" charset="0"/>
                <a:cs typeface="Calibri" panose="020F0502020204030204" pitchFamily="34" charset="0"/>
              </a:rPr>
              <a:t>33%</a:t>
            </a:r>
          </a:p>
        </p:txBody>
      </p:sp>
      <p:sp>
        <p:nvSpPr>
          <p:cNvPr id="8" name="Right Brace 7">
            <a:extLst>
              <a:ext uri="{FF2B5EF4-FFF2-40B4-BE49-F238E27FC236}">
                <a16:creationId xmlns:a16="http://schemas.microsoft.com/office/drawing/2014/main" id="{2C91CA57-7EF3-335E-36A4-A87AD11B1E3D}"/>
              </a:ext>
            </a:extLst>
          </p:cNvPr>
          <p:cNvSpPr/>
          <p:nvPr/>
        </p:nvSpPr>
        <p:spPr>
          <a:xfrm>
            <a:off x="3923928" y="3921387"/>
            <a:ext cx="155448" cy="1584176"/>
          </a:xfrm>
          <a:prstGeom prst="rightBrace">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9" name="TextBox 8">
            <a:extLst>
              <a:ext uri="{FF2B5EF4-FFF2-40B4-BE49-F238E27FC236}">
                <a16:creationId xmlns:a16="http://schemas.microsoft.com/office/drawing/2014/main" id="{9AEBCE1A-D5ED-593F-38FB-A3DAF3C73E24}"/>
              </a:ext>
            </a:extLst>
          </p:cNvPr>
          <p:cNvSpPr txBox="1"/>
          <p:nvPr/>
        </p:nvSpPr>
        <p:spPr>
          <a:xfrm>
            <a:off x="4079376" y="4513420"/>
            <a:ext cx="658688" cy="400110"/>
          </a:xfrm>
          <a:prstGeom prst="rect">
            <a:avLst/>
          </a:prstGeom>
          <a:noFill/>
          <a:ln w="12700">
            <a:noFill/>
          </a:ln>
        </p:spPr>
        <p:txBody>
          <a:bodyPr wrap="square" rtlCol="0">
            <a:spAutoFit/>
          </a:bodyPr>
          <a:lstStyle/>
          <a:p>
            <a:r>
              <a:rPr lang="en-CA" sz="2000" dirty="0">
                <a:solidFill>
                  <a:srgbClr val="FF0000"/>
                </a:solidFill>
                <a:latin typeface="Calibri" panose="020F0502020204030204" pitchFamily="34" charset="0"/>
                <a:ea typeface="Calibri" panose="020F0502020204030204" pitchFamily="34" charset="0"/>
                <a:cs typeface="Calibri" panose="020F0502020204030204" pitchFamily="34" charset="0"/>
              </a:rPr>
              <a:t>20%</a:t>
            </a:r>
          </a:p>
        </p:txBody>
      </p:sp>
    </p:spTree>
    <p:extLst>
      <p:ext uri="{BB962C8B-B14F-4D97-AF65-F5344CB8AC3E}">
        <p14:creationId xmlns:p14="http://schemas.microsoft.com/office/powerpoint/2010/main" val="590239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0B39282-70CD-1A63-E9C3-AFFB4CDDBDB5}"/>
            </a:ext>
          </a:extLst>
        </p:cNvPr>
        <p:cNvGrpSpPr/>
        <p:nvPr/>
      </p:nvGrpSpPr>
      <p:grpSpPr>
        <a:xfrm>
          <a:off x="0" y="0"/>
          <a:ext cx="0" cy="0"/>
          <a:chOff x="0" y="0"/>
          <a:chExt cx="0" cy="0"/>
        </a:xfrm>
      </p:grpSpPr>
      <p:sp>
        <p:nvSpPr>
          <p:cNvPr id="57347" name="Content Placeholder 3">
            <a:extLst>
              <a:ext uri="{FF2B5EF4-FFF2-40B4-BE49-F238E27FC236}">
                <a16:creationId xmlns:a16="http://schemas.microsoft.com/office/drawing/2014/main" id="{502E9937-7A3D-0674-7F97-9E9E11FDDB20}"/>
              </a:ext>
            </a:extLst>
          </p:cNvPr>
          <p:cNvSpPr>
            <a:spLocks noGrp="1"/>
          </p:cNvSpPr>
          <p:nvPr>
            <p:ph idx="1"/>
          </p:nvPr>
        </p:nvSpPr>
        <p:spPr>
          <a:xfrm>
            <a:off x="381000" y="1676400"/>
            <a:ext cx="8229600" cy="4495800"/>
          </a:xfrm>
        </p:spPr>
        <p:txBody>
          <a:bodyPr/>
          <a:lstStyle/>
          <a:p>
            <a:pPr lvl="1">
              <a:buClr>
                <a:srgbClr val="0000FF"/>
              </a:buClr>
              <a:buFont typeface="Wingdings" panose="05000000000000000000" pitchFamily="2" charset="2"/>
              <a:buNone/>
            </a:pPr>
            <a:endParaRPr lang="en-US" altLang="en-US" dirty="0"/>
          </a:p>
          <a:p>
            <a:pPr lvl="1">
              <a:buClr>
                <a:srgbClr val="00B0F0"/>
              </a:buClr>
              <a:buFont typeface="Wingdings" panose="05000000000000000000" pitchFamily="2" charset="2"/>
              <a:buNone/>
            </a:pPr>
            <a:endParaRPr lang="en-US" altLang="en-US" dirty="0"/>
          </a:p>
        </p:txBody>
      </p:sp>
      <p:graphicFrame>
        <p:nvGraphicFramePr>
          <p:cNvPr id="3" name="Chart 2">
            <a:extLst>
              <a:ext uri="{FF2B5EF4-FFF2-40B4-BE49-F238E27FC236}">
                <a16:creationId xmlns:a16="http://schemas.microsoft.com/office/drawing/2014/main" id="{178B87DE-030D-B7EB-7173-CBDA3FC5DAFA}"/>
              </a:ext>
            </a:extLst>
          </p:cNvPr>
          <p:cNvGraphicFramePr>
            <a:graphicFrameLocks noGrp="1"/>
          </p:cNvGraphicFramePr>
          <p:nvPr>
            <p:extLst>
              <p:ext uri="{D42A27DB-BD31-4B8C-83A1-F6EECF244321}">
                <p14:modId xmlns:p14="http://schemas.microsoft.com/office/powerpoint/2010/main" val="1815263"/>
              </p:ext>
            </p:extLst>
          </p:nvPr>
        </p:nvGraphicFramePr>
        <p:xfrm>
          <a:off x="0" y="0"/>
          <a:ext cx="9144000" cy="6858000"/>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Straight Connector 6">
            <a:extLst>
              <a:ext uri="{FF2B5EF4-FFF2-40B4-BE49-F238E27FC236}">
                <a16:creationId xmlns:a16="http://schemas.microsoft.com/office/drawing/2014/main" id="{90BA0623-6CFE-18CB-5CBC-4BDD68BC9608}"/>
              </a:ext>
            </a:extLst>
          </p:cNvPr>
          <p:cNvCxnSpPr>
            <a:cxnSpLocks/>
          </p:cNvCxnSpPr>
          <p:nvPr/>
        </p:nvCxnSpPr>
        <p:spPr>
          <a:xfrm>
            <a:off x="755576" y="4797152"/>
            <a:ext cx="8007424" cy="0"/>
          </a:xfrm>
          <a:prstGeom prst="line">
            <a:avLst/>
          </a:prstGeom>
          <a:ln w="25400">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CE4DA579-0AEC-D468-CD80-98C34A963C13}"/>
              </a:ext>
            </a:extLst>
          </p:cNvPr>
          <p:cNvSpPr txBox="1"/>
          <p:nvPr/>
        </p:nvSpPr>
        <p:spPr>
          <a:xfrm>
            <a:off x="755576" y="5209214"/>
            <a:ext cx="3097130" cy="400110"/>
          </a:xfrm>
          <a:prstGeom prst="rect">
            <a:avLst/>
          </a:prstGeom>
          <a:noFill/>
        </p:spPr>
        <p:txBody>
          <a:bodyPr wrap="none" rtlCol="0">
            <a:spAutoFit/>
          </a:bodyPr>
          <a:lstStyle/>
          <a:p>
            <a:r>
              <a:rPr lang="en-CA" sz="2000" dirty="0">
                <a:latin typeface="Calibri" panose="020F0502020204030204" pitchFamily="34" charset="0"/>
                <a:ea typeface="Calibri" panose="020F0502020204030204" pitchFamily="34" charset="0"/>
                <a:cs typeface="Calibri" panose="020F0502020204030204" pitchFamily="34" charset="0"/>
              </a:rPr>
              <a:t>5 </a:t>
            </a:r>
            <a:r>
              <a:rPr lang="en-CA" sz="2000" dirty="0" err="1">
                <a:latin typeface="Calibri" panose="020F0502020204030204" pitchFamily="34" charset="0"/>
                <a:ea typeface="Calibri" panose="020F0502020204030204" pitchFamily="34" charset="0"/>
                <a:cs typeface="Calibri" panose="020F0502020204030204" pitchFamily="34" charset="0"/>
              </a:rPr>
              <a:t>cms</a:t>
            </a:r>
            <a:r>
              <a:rPr lang="en-CA" sz="2000" dirty="0">
                <a:latin typeface="Calibri" panose="020F0502020204030204" pitchFamily="34" charset="0"/>
                <a:ea typeface="Calibri" panose="020F0502020204030204" pitchFamily="34" charset="0"/>
                <a:cs typeface="Calibri" panose="020F0502020204030204" pitchFamily="34" charset="0"/>
              </a:rPr>
              <a:t> stream flow objective</a:t>
            </a:r>
          </a:p>
        </p:txBody>
      </p:sp>
    </p:spTree>
    <p:extLst>
      <p:ext uri="{BB962C8B-B14F-4D97-AF65-F5344CB8AC3E}">
        <p14:creationId xmlns:p14="http://schemas.microsoft.com/office/powerpoint/2010/main" val="18406322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4B51E-0454-79EC-4768-AD6FA89DFCC1}"/>
              </a:ext>
            </a:extLst>
          </p:cNvPr>
          <p:cNvSpPr>
            <a:spLocks noGrp="1"/>
          </p:cNvSpPr>
          <p:nvPr>
            <p:ph type="title"/>
          </p:nvPr>
        </p:nvSpPr>
        <p:spPr>
          <a:xfrm>
            <a:off x="457200" y="704088"/>
            <a:ext cx="8229600" cy="1068728"/>
          </a:xfrm>
        </p:spPr>
        <p:txBody>
          <a:bodyPr>
            <a:noAutofit/>
          </a:bodyPr>
          <a:lstStyle/>
          <a:p>
            <a:pPr algn="ctr"/>
            <a:r>
              <a:rPr lang="en-CA" sz="3200" dirty="0">
                <a:solidFill>
                  <a:schemeClr val="tx2">
                    <a:lumMod val="75000"/>
                  </a:schemeClr>
                </a:solidFill>
              </a:rPr>
              <a:t>Fish, Fisheries and Water Resources: Adapting to Ontario’s Changing Climate (2011)</a:t>
            </a:r>
          </a:p>
        </p:txBody>
      </p:sp>
      <p:sp>
        <p:nvSpPr>
          <p:cNvPr id="3" name="Content Placeholder 2">
            <a:extLst>
              <a:ext uri="{FF2B5EF4-FFF2-40B4-BE49-F238E27FC236}">
                <a16:creationId xmlns:a16="http://schemas.microsoft.com/office/drawing/2014/main" id="{01C5250F-3CB9-797B-1F7D-26CE56349FA3}"/>
              </a:ext>
            </a:extLst>
          </p:cNvPr>
          <p:cNvSpPr>
            <a:spLocks noGrp="1"/>
          </p:cNvSpPr>
          <p:nvPr>
            <p:ph idx="1"/>
          </p:nvPr>
        </p:nvSpPr>
        <p:spPr>
          <a:xfrm>
            <a:off x="457200" y="2115084"/>
            <a:ext cx="8229600" cy="4335760"/>
          </a:xfrm>
        </p:spPr>
        <p:txBody>
          <a:bodyPr/>
          <a:lstStyle/>
          <a:p>
            <a:r>
              <a:rPr lang="en-CA" dirty="0"/>
              <a:t>Lead by Dr. J. Casselman (Queen’s University)</a:t>
            </a:r>
          </a:p>
          <a:p>
            <a:r>
              <a:rPr lang="en-CA" dirty="0"/>
              <a:t>Based on research in the Bay of Quinte and several decades of fish sampling studies, investigated the correlation between climate warming and fish recruitment in the Mississippi River watershed.</a:t>
            </a:r>
          </a:p>
        </p:txBody>
      </p:sp>
      <p:sp>
        <p:nvSpPr>
          <p:cNvPr id="4" name="Slide Number Placeholder 3">
            <a:extLst>
              <a:ext uri="{FF2B5EF4-FFF2-40B4-BE49-F238E27FC236}">
                <a16:creationId xmlns:a16="http://schemas.microsoft.com/office/drawing/2014/main" id="{DA2B4C93-44EF-E3E8-1CEF-FBC9AA7464BB}"/>
              </a:ext>
            </a:extLst>
          </p:cNvPr>
          <p:cNvSpPr>
            <a:spLocks noGrp="1"/>
          </p:cNvSpPr>
          <p:nvPr>
            <p:ph type="sldNum" sz="quarter" idx="12"/>
          </p:nvPr>
        </p:nvSpPr>
        <p:spPr/>
        <p:txBody>
          <a:bodyPr/>
          <a:lstStyle/>
          <a:p>
            <a:fld id="{CF1089EA-88F7-435C-8624-2421FAD7CF44}" type="slidenum">
              <a:rPr lang="en-CA" smtClean="0"/>
              <a:t>16</a:t>
            </a:fld>
            <a:endParaRPr lang="en-CA"/>
          </a:p>
        </p:txBody>
      </p:sp>
    </p:spTree>
    <p:extLst>
      <p:ext uri="{BB962C8B-B14F-4D97-AF65-F5344CB8AC3E}">
        <p14:creationId xmlns:p14="http://schemas.microsoft.com/office/powerpoint/2010/main" val="11069204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A300D9-59C9-B1C5-E02D-421A4C120836}"/>
              </a:ext>
            </a:extLst>
          </p:cNvPr>
          <p:cNvSpPr>
            <a:spLocks noGrp="1"/>
          </p:cNvSpPr>
          <p:nvPr>
            <p:ph type="sldNum" sz="quarter" idx="12"/>
          </p:nvPr>
        </p:nvSpPr>
        <p:spPr/>
        <p:txBody>
          <a:bodyPr/>
          <a:lstStyle/>
          <a:p>
            <a:fld id="{CF1089EA-88F7-435C-8624-2421FAD7CF44}" type="slidenum">
              <a:rPr lang="en-CA" smtClean="0"/>
              <a:t>17</a:t>
            </a:fld>
            <a:endParaRPr lang="en-CA"/>
          </a:p>
        </p:txBody>
      </p:sp>
      <p:pic>
        <p:nvPicPr>
          <p:cNvPr id="5" name="Picture 2">
            <a:extLst>
              <a:ext uri="{FF2B5EF4-FFF2-40B4-BE49-F238E27FC236}">
                <a16:creationId xmlns:a16="http://schemas.microsoft.com/office/drawing/2014/main" id="{DEF0B01C-BAAA-7B89-DEBE-ADFD95D5E2B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76" y="0"/>
            <a:ext cx="911480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19964725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
            <a:ext cx="9144000" cy="6597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4579" name="Text Box 3"/>
          <p:cNvSpPr txBox="1">
            <a:spLocks noChangeArrowheads="1"/>
          </p:cNvSpPr>
          <p:nvPr/>
        </p:nvSpPr>
        <p:spPr bwMode="auto">
          <a:xfrm>
            <a:off x="6502400" y="6489700"/>
            <a:ext cx="264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en-US"/>
              <a:t>Source: Dr J. Casselman</a:t>
            </a:r>
          </a:p>
        </p:txBody>
      </p:sp>
    </p:spTree>
    <p:extLst>
      <p:ext uri="{BB962C8B-B14F-4D97-AF65-F5344CB8AC3E}">
        <p14:creationId xmlns:p14="http://schemas.microsoft.com/office/powerpoint/2010/main" val="11484075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16C7C-99EF-FEEC-31BF-ADE25AA73A9B}"/>
              </a:ext>
            </a:extLst>
          </p:cNvPr>
          <p:cNvSpPr>
            <a:spLocks noGrp="1"/>
          </p:cNvSpPr>
          <p:nvPr>
            <p:ph type="title"/>
          </p:nvPr>
        </p:nvSpPr>
        <p:spPr>
          <a:xfrm>
            <a:off x="457200" y="533400"/>
            <a:ext cx="8229600" cy="780696"/>
          </a:xfrm>
        </p:spPr>
        <p:txBody>
          <a:bodyPr>
            <a:normAutofit fontScale="90000"/>
          </a:bodyPr>
          <a:lstStyle/>
          <a:p>
            <a:pPr algn="ctr"/>
            <a:r>
              <a:rPr lang="en-CA" dirty="0"/>
              <a:t>Summary</a:t>
            </a:r>
          </a:p>
        </p:txBody>
      </p:sp>
      <p:sp>
        <p:nvSpPr>
          <p:cNvPr id="3" name="Content Placeholder 2">
            <a:extLst>
              <a:ext uri="{FF2B5EF4-FFF2-40B4-BE49-F238E27FC236}">
                <a16:creationId xmlns:a16="http://schemas.microsoft.com/office/drawing/2014/main" id="{D70307C5-5E05-C21A-3C19-DA120FA7BE9A}"/>
              </a:ext>
            </a:extLst>
          </p:cNvPr>
          <p:cNvSpPr>
            <a:spLocks noGrp="1"/>
          </p:cNvSpPr>
          <p:nvPr>
            <p:ph idx="1"/>
          </p:nvPr>
        </p:nvSpPr>
        <p:spPr>
          <a:xfrm>
            <a:off x="457200" y="1484784"/>
            <a:ext cx="8363272" cy="5040560"/>
          </a:xfrm>
        </p:spPr>
        <p:txBody>
          <a:bodyPr>
            <a:normAutofit fontScale="92500" lnSpcReduction="10000"/>
          </a:bodyPr>
          <a:lstStyle/>
          <a:p>
            <a:pPr algn="l"/>
            <a:r>
              <a:rPr lang="en-CA" sz="24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Climate </a:t>
            </a:r>
          </a:p>
          <a:p>
            <a:pPr lvl="1"/>
            <a:r>
              <a:rPr lang="en-CA" sz="22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air temperature projected to increase 4°C (summer 3.2°C, winter 5.3 °C)</a:t>
            </a:r>
          </a:p>
          <a:p>
            <a:pPr lvl="1"/>
            <a:r>
              <a:rPr lang="en-CA" sz="22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precipitation projected to increase 9% (summer -3.3%, winter 17.9%)</a:t>
            </a:r>
          </a:p>
          <a:p>
            <a:r>
              <a:rPr lang="en-US" sz="2400" b="0" i="0" u="none" strike="noStrike" baseline="0" dirty="0">
                <a:solidFill>
                  <a:srgbClr val="000000"/>
                </a:solidFill>
                <a:latin typeface="+mj-lt"/>
              </a:rPr>
              <a:t>Stream flow / water levels</a:t>
            </a:r>
          </a:p>
          <a:p>
            <a:pPr lvl="1"/>
            <a:r>
              <a:rPr lang="en-US" sz="2200" b="0" i="0" u="none" strike="noStrike" baseline="0" dirty="0">
                <a:solidFill>
                  <a:srgbClr val="000000"/>
                </a:solidFill>
                <a:latin typeface="+mj-lt"/>
              </a:rPr>
              <a:t>earlier freshet</a:t>
            </a:r>
          </a:p>
          <a:p>
            <a:pPr lvl="1"/>
            <a:r>
              <a:rPr lang="en-US" sz="2200" b="0" i="0" u="none" strike="noStrike" baseline="0" dirty="0">
                <a:solidFill>
                  <a:srgbClr val="000000"/>
                </a:solidFill>
                <a:latin typeface="+mj-lt"/>
              </a:rPr>
              <a:t>more variable and erratic flows</a:t>
            </a:r>
          </a:p>
          <a:p>
            <a:pPr lvl="1"/>
            <a:r>
              <a:rPr lang="en-US" sz="2200" b="0" i="0" u="none" strike="noStrike" baseline="0" dirty="0">
                <a:solidFill>
                  <a:srgbClr val="000000"/>
                </a:solidFill>
                <a:latin typeface="+mj-lt"/>
              </a:rPr>
              <a:t>increased flood risk (20% - 33% dependent on location)</a:t>
            </a:r>
          </a:p>
          <a:p>
            <a:pPr lvl="1"/>
            <a:r>
              <a:rPr lang="en-US" sz="2200" b="0" i="0" u="none" strike="noStrike" baseline="0" dirty="0">
                <a:solidFill>
                  <a:srgbClr val="000000"/>
                </a:solidFill>
                <a:latin typeface="+mj-lt"/>
              </a:rPr>
              <a:t>more frequent and prolonged low flow conditions </a:t>
            </a:r>
          </a:p>
          <a:p>
            <a:r>
              <a:rPr lang="en-US" sz="2400" dirty="0">
                <a:solidFill>
                  <a:srgbClr val="000000"/>
                </a:solidFill>
                <a:latin typeface="+mj-lt"/>
              </a:rPr>
              <a:t>Longer ice-free periods</a:t>
            </a:r>
          </a:p>
          <a:p>
            <a:pPr lvl="1"/>
            <a:r>
              <a:rPr lang="en-US" sz="2200" b="0" i="0" u="none" strike="noStrike" baseline="0" dirty="0">
                <a:solidFill>
                  <a:srgbClr val="000000"/>
                </a:solidFill>
                <a:latin typeface="+mj-lt"/>
              </a:rPr>
              <a:t>Uncertain lake ice quality</a:t>
            </a:r>
          </a:p>
          <a:p>
            <a:r>
              <a:rPr lang="en-US" sz="2400" dirty="0">
                <a:solidFill>
                  <a:srgbClr val="000000"/>
                </a:solidFill>
                <a:latin typeface="+mj-lt"/>
              </a:rPr>
              <a:t>Higher surface water temperatures</a:t>
            </a:r>
          </a:p>
          <a:p>
            <a:pPr lvl="1"/>
            <a:r>
              <a:rPr lang="en-US" sz="2200" dirty="0">
                <a:solidFill>
                  <a:srgbClr val="000000"/>
                </a:solidFill>
                <a:latin typeface="+mj-lt"/>
              </a:rPr>
              <a:t>shift from cold-water to warm-water species</a:t>
            </a:r>
          </a:p>
          <a:p>
            <a:pPr lvl="1"/>
            <a:r>
              <a:rPr lang="en-US" sz="2200" dirty="0">
                <a:solidFill>
                  <a:srgbClr val="000000"/>
                </a:solidFill>
                <a:latin typeface="+mj-lt"/>
              </a:rPr>
              <a:t>lower dissolved oxygen levels </a:t>
            </a:r>
          </a:p>
          <a:p>
            <a:pPr lvl="1"/>
            <a:r>
              <a:rPr lang="en-US" sz="2200" dirty="0">
                <a:solidFill>
                  <a:srgbClr val="000000"/>
                </a:solidFill>
                <a:latin typeface="+mj-lt"/>
              </a:rPr>
              <a:t>algae growth</a:t>
            </a:r>
          </a:p>
          <a:p>
            <a:pPr marL="0" indent="0">
              <a:buNone/>
            </a:pPr>
            <a:endParaRPr lang="en-US" sz="1800" b="0" i="0" u="none" strike="noStrike" baseline="0" dirty="0">
              <a:solidFill>
                <a:srgbClr val="000000"/>
              </a:solidFill>
              <a:latin typeface="Cambria" panose="02040503050406030204" pitchFamily="18" charset="0"/>
            </a:endParaRPr>
          </a:p>
        </p:txBody>
      </p:sp>
      <p:sp>
        <p:nvSpPr>
          <p:cNvPr id="4" name="Slide Number Placeholder 3">
            <a:extLst>
              <a:ext uri="{FF2B5EF4-FFF2-40B4-BE49-F238E27FC236}">
                <a16:creationId xmlns:a16="http://schemas.microsoft.com/office/drawing/2014/main" id="{669030F5-3EF3-C491-F200-3711A3E9885F}"/>
              </a:ext>
            </a:extLst>
          </p:cNvPr>
          <p:cNvSpPr>
            <a:spLocks noGrp="1"/>
          </p:cNvSpPr>
          <p:nvPr>
            <p:ph type="sldNum" sz="quarter" idx="12"/>
          </p:nvPr>
        </p:nvSpPr>
        <p:spPr/>
        <p:txBody>
          <a:bodyPr/>
          <a:lstStyle/>
          <a:p>
            <a:fld id="{CF1089EA-88F7-435C-8624-2421FAD7CF44}" type="slidenum">
              <a:rPr lang="en-CA" smtClean="0"/>
              <a:t>19</a:t>
            </a:fld>
            <a:endParaRPr lang="en-CA"/>
          </a:p>
        </p:txBody>
      </p:sp>
      <p:pic>
        <p:nvPicPr>
          <p:cNvPr id="5" name="Picture 2">
            <a:extLst>
              <a:ext uri="{FF2B5EF4-FFF2-40B4-BE49-F238E27FC236}">
                <a16:creationId xmlns:a16="http://schemas.microsoft.com/office/drawing/2014/main" id="{B5C30A97-B2F2-F528-40BA-2E5989E8DCE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2160" y="4192597"/>
            <a:ext cx="3003992" cy="2324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49729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F594B-BD82-4271-97CC-C78872FF0636}"/>
              </a:ext>
            </a:extLst>
          </p:cNvPr>
          <p:cNvSpPr>
            <a:spLocks noGrp="1"/>
          </p:cNvSpPr>
          <p:nvPr>
            <p:ph type="title"/>
          </p:nvPr>
        </p:nvSpPr>
        <p:spPr>
          <a:xfrm>
            <a:off x="457200" y="557808"/>
            <a:ext cx="8229600" cy="1143000"/>
          </a:xfrm>
        </p:spPr>
        <p:txBody>
          <a:bodyPr anchor="ctr">
            <a:normAutofit/>
          </a:bodyPr>
          <a:lstStyle/>
          <a:p>
            <a:pPr algn="ctr"/>
            <a:r>
              <a:rPr lang="en-CA" sz="4000" dirty="0">
                <a:solidFill>
                  <a:schemeClr val="accent1">
                    <a:lumMod val="75000"/>
                  </a:schemeClr>
                </a:solidFill>
              </a:rPr>
              <a:t>IPCC Sixth Assessment Report (2023)</a:t>
            </a:r>
          </a:p>
        </p:txBody>
      </p:sp>
      <p:sp>
        <p:nvSpPr>
          <p:cNvPr id="3" name="Content Placeholder 2">
            <a:extLst>
              <a:ext uri="{FF2B5EF4-FFF2-40B4-BE49-F238E27FC236}">
                <a16:creationId xmlns:a16="http://schemas.microsoft.com/office/drawing/2014/main" id="{326FEE45-7761-5072-16CB-F61C2F73F0EA}"/>
              </a:ext>
            </a:extLst>
          </p:cNvPr>
          <p:cNvSpPr>
            <a:spLocks noGrp="1"/>
          </p:cNvSpPr>
          <p:nvPr>
            <p:ph idx="1"/>
          </p:nvPr>
        </p:nvSpPr>
        <p:spPr>
          <a:xfrm>
            <a:off x="457200" y="1556792"/>
            <a:ext cx="8229600" cy="4770391"/>
          </a:xfrm>
        </p:spPr>
        <p:txBody>
          <a:bodyPr>
            <a:noAutofit/>
          </a:bodyPr>
          <a:lstStyle/>
          <a:p>
            <a:r>
              <a:rPr lang="en-US" sz="2500" dirty="0">
                <a:latin typeface="Times New Roman" panose="02020603050405020304" pitchFamily="18" charset="0"/>
                <a:cs typeface="Times New Roman" panose="02020603050405020304" pitchFamily="18" charset="0"/>
              </a:rPr>
              <a:t>Human activities, principally through emissions of greenhouse gases, have unequivocally caused global warming, with global surface temperature reaching 1.1°C above 1850-1900 in 2011-2020.</a:t>
            </a:r>
          </a:p>
          <a:p>
            <a:r>
              <a:rPr lang="en-US" sz="2500" dirty="0">
                <a:latin typeface="Times New Roman" panose="02020603050405020304" pitchFamily="18" charset="0"/>
                <a:cs typeface="Times New Roman" panose="02020603050405020304" pitchFamily="18" charset="0"/>
              </a:rPr>
              <a:t>The Paris Agreement (2016) ratified a Long-term Temperature Goal of limiting global temperature increase to well below 2°C, while pursuing efforts to limit the increase to 1.5 °C.</a:t>
            </a:r>
          </a:p>
          <a:p>
            <a:r>
              <a:rPr lang="en-US" sz="2500" dirty="0">
                <a:latin typeface="Times New Roman" panose="02020603050405020304" pitchFamily="18" charset="0"/>
                <a:cs typeface="Times New Roman" panose="02020603050405020304" pitchFamily="18" charset="0"/>
              </a:rPr>
              <a:t>Modelled pathways consistent with the continuation of policies implemented by the end of 2020 lead to global warming of 3.2 [2.2 to 3.5]°C (5–95% range) by 2100 (medium confidence) </a:t>
            </a:r>
            <a:endParaRPr lang="en-CA" sz="2500"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011012B7-22BE-4A80-4DC4-959186516374}"/>
              </a:ext>
            </a:extLst>
          </p:cNvPr>
          <p:cNvSpPr>
            <a:spLocks noGrp="1"/>
          </p:cNvSpPr>
          <p:nvPr>
            <p:ph type="sldNum" sz="quarter" idx="12"/>
          </p:nvPr>
        </p:nvSpPr>
        <p:spPr/>
        <p:txBody>
          <a:bodyPr/>
          <a:lstStyle/>
          <a:p>
            <a:fld id="{CF1089EA-88F7-435C-8624-2421FAD7CF44}" type="slidenum">
              <a:rPr lang="en-CA" smtClean="0"/>
              <a:t>2</a:t>
            </a:fld>
            <a:endParaRPr lang="en-CA"/>
          </a:p>
        </p:txBody>
      </p:sp>
    </p:spTree>
    <p:extLst>
      <p:ext uri="{BB962C8B-B14F-4D97-AF65-F5344CB8AC3E}">
        <p14:creationId xmlns:p14="http://schemas.microsoft.com/office/powerpoint/2010/main" val="1019338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1F8425-AB96-D023-082F-0F9DDC7C6A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F7F89D-2510-305A-66F2-2910768CB602}"/>
              </a:ext>
            </a:extLst>
          </p:cNvPr>
          <p:cNvSpPr>
            <a:spLocks noGrp="1"/>
          </p:cNvSpPr>
          <p:nvPr>
            <p:ph type="title"/>
          </p:nvPr>
        </p:nvSpPr>
        <p:spPr>
          <a:xfrm>
            <a:off x="457200" y="704088"/>
            <a:ext cx="8229600" cy="780696"/>
          </a:xfrm>
        </p:spPr>
        <p:txBody>
          <a:bodyPr>
            <a:normAutofit fontScale="90000"/>
          </a:bodyPr>
          <a:lstStyle/>
          <a:p>
            <a:pPr algn="ctr"/>
            <a:r>
              <a:rPr lang="en-CA" dirty="0"/>
              <a:t>Adaptation</a:t>
            </a:r>
          </a:p>
        </p:txBody>
      </p:sp>
      <p:sp>
        <p:nvSpPr>
          <p:cNvPr id="3" name="Content Placeholder 2">
            <a:extLst>
              <a:ext uri="{FF2B5EF4-FFF2-40B4-BE49-F238E27FC236}">
                <a16:creationId xmlns:a16="http://schemas.microsoft.com/office/drawing/2014/main" id="{29C80E9A-AD5E-9B7D-CC6F-AC4A401EC98F}"/>
              </a:ext>
            </a:extLst>
          </p:cNvPr>
          <p:cNvSpPr>
            <a:spLocks noGrp="1"/>
          </p:cNvSpPr>
          <p:nvPr>
            <p:ph idx="1"/>
          </p:nvPr>
        </p:nvSpPr>
        <p:spPr>
          <a:xfrm>
            <a:off x="457200" y="1628800"/>
            <a:ext cx="8229600" cy="4695800"/>
          </a:xfrm>
        </p:spPr>
        <p:txBody>
          <a:bodyPr>
            <a:normAutofit/>
          </a:bodyPr>
          <a:lstStyle/>
          <a:p>
            <a:pPr algn="l"/>
            <a:r>
              <a:rPr lang="en-US" sz="2400" b="0" i="0" u="none" strike="noStrike" baseline="0" dirty="0">
                <a:solidFill>
                  <a:srgbClr val="000000"/>
                </a:solidFill>
                <a:latin typeface="+mj-lt"/>
              </a:rPr>
              <a:t>Retain functionality and diversity of natural systems</a:t>
            </a:r>
          </a:p>
          <a:p>
            <a:pPr algn="l"/>
            <a:r>
              <a:rPr lang="en-US" sz="2400" b="0" i="0" u="none" strike="noStrike" baseline="0" dirty="0">
                <a:solidFill>
                  <a:srgbClr val="000000"/>
                </a:solidFill>
                <a:latin typeface="+mj-lt"/>
              </a:rPr>
              <a:t>Wetland retention </a:t>
            </a:r>
            <a:endParaRPr lang="en-CA" sz="2400" b="0" i="0" u="none" strike="noStrike" baseline="0" dirty="0">
              <a:solidFill>
                <a:srgbClr val="000000"/>
              </a:solidFill>
              <a:latin typeface="+mj-lt"/>
            </a:endParaRPr>
          </a:p>
          <a:p>
            <a:pPr lvl="1"/>
            <a:r>
              <a:rPr lang="en-US" sz="2200" b="0" i="0" u="none" strike="noStrike" baseline="0" dirty="0">
                <a:solidFill>
                  <a:srgbClr val="000000"/>
                </a:solidFill>
                <a:latin typeface="+mj-lt"/>
              </a:rPr>
              <a:t>serve as a buffer to severe hydrologic events</a:t>
            </a:r>
          </a:p>
          <a:p>
            <a:pPr lvl="1"/>
            <a:r>
              <a:rPr lang="en-US" sz="2200" b="0" i="0" u="none" strike="noStrike" baseline="0" dirty="0">
                <a:solidFill>
                  <a:srgbClr val="000000"/>
                </a:solidFill>
                <a:latin typeface="+mj-lt"/>
              </a:rPr>
              <a:t>reduce nutrient loading to surface waters</a:t>
            </a:r>
          </a:p>
          <a:p>
            <a:pPr lvl="1"/>
            <a:r>
              <a:rPr lang="en-US" sz="2200" dirty="0">
                <a:solidFill>
                  <a:srgbClr val="000000"/>
                </a:solidFill>
                <a:latin typeface="+mj-lt"/>
              </a:rPr>
              <a:t>carbon sequestration</a:t>
            </a:r>
          </a:p>
          <a:p>
            <a:r>
              <a:rPr lang="en-US" sz="2400" b="0" i="0" u="none" strike="noStrike" baseline="0" dirty="0">
                <a:solidFill>
                  <a:srgbClr val="000000"/>
                </a:solidFill>
                <a:latin typeface="+mj-lt"/>
              </a:rPr>
              <a:t>Encourage shoreline buffers</a:t>
            </a:r>
          </a:p>
          <a:p>
            <a:pPr lvl="1"/>
            <a:r>
              <a:rPr lang="en-US" sz="2200" dirty="0">
                <a:solidFill>
                  <a:srgbClr val="000000"/>
                </a:solidFill>
                <a:latin typeface="+mj-lt"/>
              </a:rPr>
              <a:t>direct runoff away from shorelines</a:t>
            </a:r>
          </a:p>
          <a:p>
            <a:pPr lvl="1"/>
            <a:r>
              <a:rPr lang="en-US" sz="2200" dirty="0">
                <a:solidFill>
                  <a:srgbClr val="000000"/>
                </a:solidFill>
                <a:latin typeface="+mj-lt"/>
              </a:rPr>
              <a:t>minimize nutrient loading</a:t>
            </a:r>
          </a:p>
          <a:p>
            <a:pPr lvl="1"/>
            <a:r>
              <a:rPr lang="en-US" sz="2200" dirty="0">
                <a:solidFill>
                  <a:srgbClr val="000000"/>
                </a:solidFill>
                <a:latin typeface="+mj-lt"/>
              </a:rPr>
              <a:t>Encourage healthy shorelines</a:t>
            </a:r>
          </a:p>
          <a:p>
            <a:r>
              <a:rPr lang="en-US" sz="2400" b="0" i="0" u="none" strike="noStrike" baseline="0" dirty="0">
                <a:solidFill>
                  <a:srgbClr val="000000"/>
                </a:solidFill>
                <a:latin typeface="+mj-lt"/>
              </a:rPr>
              <a:t>Continue to anticipate and adapt to changes in water levels</a:t>
            </a:r>
          </a:p>
          <a:p>
            <a:r>
              <a:rPr lang="en-US" sz="2400" dirty="0">
                <a:solidFill>
                  <a:srgbClr val="000000"/>
                </a:solidFill>
                <a:latin typeface="+mj-lt"/>
              </a:rPr>
              <a:t>Continued monitoring, planning and adaptation </a:t>
            </a:r>
            <a:endParaRPr lang="en-US" sz="2400" b="0" i="0" u="none" strike="noStrike" baseline="0" dirty="0">
              <a:solidFill>
                <a:srgbClr val="000000"/>
              </a:solidFill>
              <a:latin typeface="+mj-lt"/>
            </a:endParaRPr>
          </a:p>
        </p:txBody>
      </p:sp>
      <p:sp>
        <p:nvSpPr>
          <p:cNvPr id="4" name="Slide Number Placeholder 3">
            <a:extLst>
              <a:ext uri="{FF2B5EF4-FFF2-40B4-BE49-F238E27FC236}">
                <a16:creationId xmlns:a16="http://schemas.microsoft.com/office/drawing/2014/main" id="{1576FF97-A05F-72AD-2F4A-8DADC9BCB27B}"/>
              </a:ext>
            </a:extLst>
          </p:cNvPr>
          <p:cNvSpPr>
            <a:spLocks noGrp="1"/>
          </p:cNvSpPr>
          <p:nvPr>
            <p:ph type="sldNum" sz="quarter" idx="12"/>
          </p:nvPr>
        </p:nvSpPr>
        <p:spPr/>
        <p:txBody>
          <a:bodyPr/>
          <a:lstStyle/>
          <a:p>
            <a:fld id="{CF1089EA-88F7-435C-8624-2421FAD7CF44}" type="slidenum">
              <a:rPr lang="en-CA" smtClean="0"/>
              <a:t>20</a:t>
            </a:fld>
            <a:endParaRPr lang="en-CA"/>
          </a:p>
        </p:txBody>
      </p:sp>
    </p:spTree>
    <p:extLst>
      <p:ext uri="{BB962C8B-B14F-4D97-AF65-F5344CB8AC3E}">
        <p14:creationId xmlns:p14="http://schemas.microsoft.com/office/powerpoint/2010/main" val="26360993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dirty="0"/>
              <a:t>Thank you</a:t>
            </a:r>
          </a:p>
        </p:txBody>
      </p:sp>
      <p:sp>
        <p:nvSpPr>
          <p:cNvPr id="3" name="Slide Number Placeholder 2"/>
          <p:cNvSpPr>
            <a:spLocks noGrp="1"/>
          </p:cNvSpPr>
          <p:nvPr>
            <p:ph type="sldNum" sz="quarter" idx="12"/>
          </p:nvPr>
        </p:nvSpPr>
        <p:spPr/>
        <p:txBody>
          <a:bodyPr/>
          <a:lstStyle/>
          <a:p>
            <a:fld id="{CF1089EA-88F7-435C-8624-2421FAD7CF44}" type="slidenum">
              <a:rPr lang="en-CA" smtClean="0"/>
              <a:t>21</a:t>
            </a:fld>
            <a:endParaRPr lang="en-CA"/>
          </a:p>
        </p:txBody>
      </p:sp>
      <p:sp>
        <p:nvSpPr>
          <p:cNvPr id="4" name="Content Placeholder 3">
            <a:extLst>
              <a:ext uri="{FF2B5EF4-FFF2-40B4-BE49-F238E27FC236}">
                <a16:creationId xmlns:a16="http://schemas.microsoft.com/office/drawing/2014/main" id="{F6D782A9-463B-3A8C-5FFC-9C6DE5F000B6}"/>
              </a:ext>
            </a:extLst>
          </p:cNvPr>
          <p:cNvSpPr>
            <a:spLocks noGrp="1"/>
          </p:cNvSpPr>
          <p:nvPr>
            <p:ph idx="1"/>
          </p:nvPr>
        </p:nvSpPr>
        <p:spPr/>
        <p:txBody>
          <a:bodyPr/>
          <a:lstStyle/>
          <a:p>
            <a:endParaRPr lang="en-CA" dirty="0"/>
          </a:p>
        </p:txBody>
      </p:sp>
    </p:spTree>
    <p:extLst>
      <p:ext uri="{BB962C8B-B14F-4D97-AF65-F5344CB8AC3E}">
        <p14:creationId xmlns:p14="http://schemas.microsoft.com/office/powerpoint/2010/main" val="1614554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B9E5DF5-02C4-82F7-ECE8-1A69714466B4}"/>
              </a:ext>
            </a:extLst>
          </p:cNvPr>
          <p:cNvSpPr>
            <a:spLocks noGrp="1"/>
          </p:cNvSpPr>
          <p:nvPr>
            <p:ph type="sldNum" sz="quarter" idx="12"/>
          </p:nvPr>
        </p:nvSpPr>
        <p:spPr/>
        <p:txBody>
          <a:bodyPr/>
          <a:lstStyle/>
          <a:p>
            <a:fld id="{CF1089EA-88F7-435C-8624-2421FAD7CF44}" type="slidenum">
              <a:rPr lang="en-CA" smtClean="0"/>
              <a:t>3</a:t>
            </a:fld>
            <a:endParaRPr lang="en-CA"/>
          </a:p>
        </p:txBody>
      </p:sp>
      <p:graphicFrame>
        <p:nvGraphicFramePr>
          <p:cNvPr id="5" name="Chart 4">
            <a:extLst>
              <a:ext uri="{FF2B5EF4-FFF2-40B4-BE49-F238E27FC236}">
                <a16:creationId xmlns:a16="http://schemas.microsoft.com/office/drawing/2014/main" id="{4DCC843C-6D0E-3E7A-0BED-ABB7B62E0467}"/>
              </a:ext>
            </a:extLst>
          </p:cNvPr>
          <p:cNvGraphicFramePr>
            <a:graphicFrameLocks noGrp="1"/>
          </p:cNvGraphicFramePr>
          <p:nvPr>
            <p:extLst>
              <p:ext uri="{D42A27DB-BD31-4B8C-83A1-F6EECF244321}">
                <p14:modId xmlns:p14="http://schemas.microsoft.com/office/powerpoint/2010/main" val="2494069560"/>
              </p:ext>
            </p:extLst>
          </p:nvPr>
        </p:nvGraphicFramePr>
        <p:xfrm>
          <a:off x="0" y="0"/>
          <a:ext cx="9143999" cy="6858000"/>
        </p:xfrm>
        <a:graphic>
          <a:graphicData uri="http://schemas.openxmlformats.org/drawingml/2006/chart">
            <c:chart xmlns:c="http://schemas.openxmlformats.org/drawingml/2006/chart" xmlns:r="http://schemas.openxmlformats.org/officeDocument/2006/relationships" r:id="rId3"/>
          </a:graphicData>
        </a:graphic>
      </p:graphicFrame>
      <p:cxnSp>
        <p:nvCxnSpPr>
          <p:cNvPr id="3" name="Straight Connector 2">
            <a:extLst>
              <a:ext uri="{FF2B5EF4-FFF2-40B4-BE49-F238E27FC236}">
                <a16:creationId xmlns:a16="http://schemas.microsoft.com/office/drawing/2014/main" id="{20769551-FF7E-74A7-D175-A0C96125DEF1}"/>
              </a:ext>
            </a:extLst>
          </p:cNvPr>
          <p:cNvCxnSpPr>
            <a:cxnSpLocks/>
          </p:cNvCxnSpPr>
          <p:nvPr/>
        </p:nvCxnSpPr>
        <p:spPr>
          <a:xfrm>
            <a:off x="755576" y="3861048"/>
            <a:ext cx="3276000" cy="0"/>
          </a:xfrm>
          <a:prstGeom prst="line">
            <a:avLst/>
          </a:prstGeom>
          <a:ln w="25400">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2CE8A89-1DEE-5D65-2008-702C3883B806}"/>
              </a:ext>
            </a:extLst>
          </p:cNvPr>
          <p:cNvSpPr txBox="1"/>
          <p:nvPr/>
        </p:nvSpPr>
        <p:spPr>
          <a:xfrm>
            <a:off x="1583304" y="5051747"/>
            <a:ext cx="2448272" cy="307777"/>
          </a:xfrm>
          <a:prstGeom prst="rect">
            <a:avLst/>
          </a:prstGeom>
          <a:noFill/>
        </p:spPr>
        <p:txBody>
          <a:bodyPr wrap="square" rtlCol="0">
            <a:spAutoFit/>
          </a:bodyPr>
          <a:lstStyle/>
          <a:p>
            <a:r>
              <a:rPr lang="en-CA" sz="1400" dirty="0">
                <a:latin typeface="Arial" panose="020B0604020202020204" pitchFamily="34" charset="0"/>
                <a:cs typeface="Arial" panose="020B0604020202020204" pitchFamily="34" charset="0"/>
              </a:rPr>
              <a:t>1900 – 1950 mean (5.4 </a:t>
            </a:r>
            <a:r>
              <a:rPr lang="en-CA" sz="1400" dirty="0">
                <a:latin typeface="Arial" panose="020B0604020202020204" pitchFamily="34" charset="0"/>
                <a:ea typeface="Calibri" panose="020F0502020204030204" pitchFamily="34" charset="0"/>
                <a:cs typeface="Arial" panose="020B0604020202020204" pitchFamily="34" charset="0"/>
              </a:rPr>
              <a:t>°C)</a:t>
            </a:r>
            <a:endParaRPr lang="en-CA"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34363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50C1B63-952D-E5A5-17A0-8216F7B79118}"/>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FE2D534-349B-AC39-1619-09F48E05DDCF}"/>
              </a:ext>
            </a:extLst>
          </p:cNvPr>
          <p:cNvSpPr>
            <a:spLocks noGrp="1"/>
          </p:cNvSpPr>
          <p:nvPr>
            <p:ph type="sldNum" sz="quarter" idx="12"/>
          </p:nvPr>
        </p:nvSpPr>
        <p:spPr/>
        <p:txBody>
          <a:bodyPr/>
          <a:lstStyle/>
          <a:p>
            <a:fld id="{CF1089EA-88F7-435C-8624-2421FAD7CF44}" type="slidenum">
              <a:rPr lang="en-CA" smtClean="0"/>
              <a:t>4</a:t>
            </a:fld>
            <a:endParaRPr lang="en-CA"/>
          </a:p>
        </p:txBody>
      </p:sp>
      <p:graphicFrame>
        <p:nvGraphicFramePr>
          <p:cNvPr id="2" name="Chart 1">
            <a:extLst>
              <a:ext uri="{FF2B5EF4-FFF2-40B4-BE49-F238E27FC236}">
                <a16:creationId xmlns:a16="http://schemas.microsoft.com/office/drawing/2014/main" id="{8EF04FC5-6EB7-5E27-B818-73465A7EF8F4}"/>
              </a:ext>
            </a:extLst>
          </p:cNvPr>
          <p:cNvGraphicFramePr>
            <a:graphicFrameLocks noGrp="1"/>
          </p:cNvGraphicFramePr>
          <p:nvPr>
            <p:extLst>
              <p:ext uri="{D42A27DB-BD31-4B8C-83A1-F6EECF244321}">
                <p14:modId xmlns:p14="http://schemas.microsoft.com/office/powerpoint/2010/main" val="1663645475"/>
              </p:ext>
            </p:extLst>
          </p:nvPr>
        </p:nvGraphicFramePr>
        <p:xfrm>
          <a:off x="1" y="0"/>
          <a:ext cx="8909538" cy="657957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138929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65B5A14-D515-96A6-5520-782C8446FA3E}"/>
              </a:ext>
            </a:extLst>
          </p:cNvPr>
          <p:cNvSpPr>
            <a:spLocks noGrp="1"/>
          </p:cNvSpPr>
          <p:nvPr>
            <p:ph type="sldNum" sz="quarter" idx="12"/>
          </p:nvPr>
        </p:nvSpPr>
        <p:spPr/>
        <p:txBody>
          <a:bodyPr/>
          <a:lstStyle/>
          <a:p>
            <a:fld id="{CF1089EA-88F7-435C-8624-2421FAD7CF44}" type="slidenum">
              <a:rPr lang="en-CA" smtClean="0"/>
              <a:t>5</a:t>
            </a:fld>
            <a:endParaRPr lang="en-CA"/>
          </a:p>
        </p:txBody>
      </p:sp>
      <p:pic>
        <p:nvPicPr>
          <p:cNvPr id="4" name="Picture 12">
            <a:extLst>
              <a:ext uri="{FF2B5EF4-FFF2-40B4-BE49-F238E27FC236}">
                <a16:creationId xmlns:a16="http://schemas.microsoft.com/office/drawing/2014/main" id="{ABE63AC9-E74E-D743-CDA7-9F936841D1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28" y="0"/>
            <a:ext cx="9144000" cy="688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rrow: Right 4">
            <a:extLst>
              <a:ext uri="{FF2B5EF4-FFF2-40B4-BE49-F238E27FC236}">
                <a16:creationId xmlns:a16="http://schemas.microsoft.com/office/drawing/2014/main" id="{1C992A11-AF1C-6610-9BEA-CB1EF84D2235}"/>
              </a:ext>
            </a:extLst>
          </p:cNvPr>
          <p:cNvSpPr/>
          <p:nvPr/>
        </p:nvSpPr>
        <p:spPr>
          <a:xfrm>
            <a:off x="6948264" y="2780928"/>
            <a:ext cx="720080" cy="1966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a:extLst>
              <a:ext uri="{FF2B5EF4-FFF2-40B4-BE49-F238E27FC236}">
                <a16:creationId xmlns:a16="http://schemas.microsoft.com/office/drawing/2014/main" id="{A771AEDA-244D-F170-6842-04A6B41E0F07}"/>
              </a:ext>
            </a:extLst>
          </p:cNvPr>
          <p:cNvSpPr txBox="1"/>
          <p:nvPr/>
        </p:nvSpPr>
        <p:spPr>
          <a:xfrm>
            <a:off x="5940152" y="2905009"/>
            <a:ext cx="1561646" cy="338554"/>
          </a:xfrm>
          <a:prstGeom prst="rect">
            <a:avLst/>
          </a:prstGeom>
          <a:noFill/>
        </p:spPr>
        <p:txBody>
          <a:bodyPr wrap="none" rtlCol="0">
            <a:spAutoFit/>
          </a:bodyPr>
          <a:lstStyle/>
          <a:p>
            <a:r>
              <a:rPr lang="en-CA" sz="1600" b="1" dirty="0">
                <a:latin typeface="Arial" panose="020B0604020202020204" pitchFamily="34" charset="0"/>
                <a:cs typeface="Arial" panose="020B0604020202020204" pitchFamily="34" charset="0"/>
              </a:rPr>
              <a:t>WSC 02KF006</a:t>
            </a:r>
          </a:p>
        </p:txBody>
      </p:sp>
    </p:spTree>
    <p:extLst>
      <p:ext uri="{BB962C8B-B14F-4D97-AF65-F5344CB8AC3E}">
        <p14:creationId xmlns:p14="http://schemas.microsoft.com/office/powerpoint/2010/main" val="21880516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E40F2E1-1B0F-DB85-745E-6144CD2E6979}"/>
              </a:ext>
            </a:extLst>
          </p:cNvPr>
          <p:cNvSpPr>
            <a:spLocks noGrp="1"/>
          </p:cNvSpPr>
          <p:nvPr>
            <p:ph type="sldNum" sz="quarter" idx="12"/>
          </p:nvPr>
        </p:nvSpPr>
        <p:spPr/>
        <p:txBody>
          <a:bodyPr/>
          <a:lstStyle/>
          <a:p>
            <a:fld id="{CF1089EA-88F7-435C-8624-2421FAD7CF44}" type="slidenum">
              <a:rPr lang="en-CA" smtClean="0"/>
              <a:t>6</a:t>
            </a:fld>
            <a:endParaRPr lang="en-CA"/>
          </a:p>
        </p:txBody>
      </p:sp>
      <p:graphicFrame>
        <p:nvGraphicFramePr>
          <p:cNvPr id="4" name="Chart 3">
            <a:extLst>
              <a:ext uri="{FF2B5EF4-FFF2-40B4-BE49-F238E27FC236}">
                <a16:creationId xmlns:a16="http://schemas.microsoft.com/office/drawing/2014/main" id="{213CF77A-91E8-9315-6F21-D1A88C86FAA3}"/>
              </a:ext>
            </a:extLst>
          </p:cNvPr>
          <p:cNvGraphicFramePr>
            <a:graphicFrameLocks noGrp="1"/>
          </p:cNvGraphicFramePr>
          <p:nvPr>
            <p:extLst>
              <p:ext uri="{D42A27DB-BD31-4B8C-83A1-F6EECF244321}">
                <p14:modId xmlns:p14="http://schemas.microsoft.com/office/powerpoint/2010/main" val="4006875897"/>
              </p:ext>
            </p:extLst>
          </p:nvPr>
        </p:nvGraphicFramePr>
        <p:xfrm>
          <a:off x="0" y="0"/>
          <a:ext cx="9143999" cy="6858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473024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08DE61B-03A9-C6A6-A449-E5A796E14DF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39F7F73-E2A4-EA2B-35B3-256FB15822B1}"/>
              </a:ext>
            </a:extLst>
          </p:cNvPr>
          <p:cNvSpPr>
            <a:spLocks noGrp="1"/>
          </p:cNvSpPr>
          <p:nvPr>
            <p:ph type="sldNum" sz="quarter" idx="12"/>
          </p:nvPr>
        </p:nvSpPr>
        <p:spPr/>
        <p:txBody>
          <a:bodyPr/>
          <a:lstStyle/>
          <a:p>
            <a:fld id="{CF1089EA-88F7-435C-8624-2421FAD7CF44}" type="slidenum">
              <a:rPr lang="en-CA" smtClean="0"/>
              <a:t>7</a:t>
            </a:fld>
            <a:endParaRPr lang="en-CA"/>
          </a:p>
        </p:txBody>
      </p:sp>
      <p:graphicFrame>
        <p:nvGraphicFramePr>
          <p:cNvPr id="5" name="Chart 4">
            <a:extLst>
              <a:ext uri="{FF2B5EF4-FFF2-40B4-BE49-F238E27FC236}">
                <a16:creationId xmlns:a16="http://schemas.microsoft.com/office/drawing/2014/main" id="{D7F0C3D5-328C-313C-DBA8-8C5F6557E906}"/>
              </a:ext>
            </a:extLst>
          </p:cNvPr>
          <p:cNvGraphicFramePr>
            <a:graphicFrameLocks noGrp="1"/>
          </p:cNvGraphicFramePr>
          <p:nvPr>
            <p:extLst>
              <p:ext uri="{D42A27DB-BD31-4B8C-83A1-F6EECF244321}">
                <p14:modId xmlns:p14="http://schemas.microsoft.com/office/powerpoint/2010/main" val="2395854074"/>
              </p:ext>
            </p:extLst>
          </p:nvPr>
        </p:nvGraphicFramePr>
        <p:xfrm>
          <a:off x="0" y="0"/>
          <a:ext cx="9143999" cy="6858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529011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9D33355-FCD4-9299-3A02-6D48395F05BB}"/>
              </a:ext>
            </a:extLst>
          </p:cNvPr>
          <p:cNvSpPr>
            <a:spLocks noGrp="1"/>
          </p:cNvSpPr>
          <p:nvPr>
            <p:ph type="sldNum" sz="quarter" idx="12"/>
          </p:nvPr>
        </p:nvSpPr>
        <p:spPr/>
        <p:txBody>
          <a:bodyPr/>
          <a:lstStyle/>
          <a:p>
            <a:fld id="{CF1089EA-88F7-435C-8624-2421FAD7CF44}" type="slidenum">
              <a:rPr lang="en-CA" smtClean="0"/>
              <a:t>8</a:t>
            </a:fld>
            <a:endParaRPr lang="en-CA"/>
          </a:p>
        </p:txBody>
      </p:sp>
      <p:graphicFrame>
        <p:nvGraphicFramePr>
          <p:cNvPr id="4" name="Chart 3">
            <a:extLst>
              <a:ext uri="{FF2B5EF4-FFF2-40B4-BE49-F238E27FC236}">
                <a16:creationId xmlns:a16="http://schemas.microsoft.com/office/drawing/2014/main" id="{20642CAD-6161-991E-6CDE-0C818AF75A07}"/>
              </a:ext>
            </a:extLst>
          </p:cNvPr>
          <p:cNvGraphicFramePr>
            <a:graphicFrameLocks noGrp="1"/>
          </p:cNvGraphicFramePr>
          <p:nvPr>
            <p:extLst>
              <p:ext uri="{D42A27DB-BD31-4B8C-83A1-F6EECF244321}">
                <p14:modId xmlns:p14="http://schemas.microsoft.com/office/powerpoint/2010/main" val="1147630505"/>
              </p:ext>
            </p:extLst>
          </p:nvPr>
        </p:nvGraphicFramePr>
        <p:xfrm>
          <a:off x="0" y="0"/>
          <a:ext cx="9143999" cy="6858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866336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02EAB8-3EAE-4DFF-C323-70A656C0A5FE}"/>
              </a:ext>
            </a:extLst>
          </p:cNvPr>
          <p:cNvSpPr>
            <a:spLocks noGrp="1"/>
          </p:cNvSpPr>
          <p:nvPr>
            <p:ph type="sldNum" sz="quarter" idx="12"/>
          </p:nvPr>
        </p:nvSpPr>
        <p:spPr/>
        <p:txBody>
          <a:bodyPr/>
          <a:lstStyle/>
          <a:p>
            <a:fld id="{CF1089EA-88F7-435C-8624-2421FAD7CF44}" type="slidenum">
              <a:rPr lang="en-CA" smtClean="0"/>
              <a:t>9</a:t>
            </a:fld>
            <a:endParaRPr lang="en-CA"/>
          </a:p>
        </p:txBody>
      </p:sp>
      <p:graphicFrame>
        <p:nvGraphicFramePr>
          <p:cNvPr id="4" name="Chart 3">
            <a:extLst>
              <a:ext uri="{FF2B5EF4-FFF2-40B4-BE49-F238E27FC236}">
                <a16:creationId xmlns:a16="http://schemas.microsoft.com/office/drawing/2014/main" id="{6D5D6FAB-78E5-C033-43B9-387DDD261499}"/>
              </a:ext>
            </a:extLst>
          </p:cNvPr>
          <p:cNvGraphicFramePr>
            <a:graphicFrameLocks noGrp="1"/>
          </p:cNvGraphicFramePr>
          <p:nvPr>
            <p:extLst>
              <p:ext uri="{D42A27DB-BD31-4B8C-83A1-F6EECF244321}">
                <p14:modId xmlns:p14="http://schemas.microsoft.com/office/powerpoint/2010/main" val="1543938970"/>
              </p:ext>
            </p:extLst>
          </p:nvPr>
        </p:nvGraphicFramePr>
        <p:xfrm>
          <a:off x="0" y="0"/>
          <a:ext cx="9143999" cy="6858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4848639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Flow</Template>
  <TotalTime>54472</TotalTime>
  <Words>2084</Words>
  <Application>Microsoft Office PowerPoint</Application>
  <PresentationFormat>On-screen Show (4:3)</PresentationFormat>
  <Paragraphs>193</Paragraphs>
  <Slides>21</Slides>
  <Notes>21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Arial</vt:lpstr>
      <vt:lpstr>Calibri</vt:lpstr>
      <vt:lpstr>Cambria</vt:lpstr>
      <vt:lpstr>Constantia</vt:lpstr>
      <vt:lpstr>Times New Roman</vt:lpstr>
      <vt:lpstr>Times New Roman PS</vt:lpstr>
      <vt:lpstr>Wingdings</vt:lpstr>
      <vt:lpstr>Wingdings 2</vt:lpstr>
      <vt:lpstr>Flow</vt:lpstr>
      <vt:lpstr>Climate Change Implications for our Lakes</vt:lpstr>
      <vt:lpstr>IPCC Sixth Assessment Report (2023)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Observed Trends</vt:lpstr>
      <vt:lpstr>Methodology</vt:lpstr>
      <vt:lpstr>PowerPoint Presentation</vt:lpstr>
      <vt:lpstr>PowerPoint Presentation</vt:lpstr>
      <vt:lpstr>Stream Flow implications High Flow Events</vt:lpstr>
      <vt:lpstr>PowerPoint Presentation</vt:lpstr>
      <vt:lpstr>Fish, Fisheries and Water Resources: Adapting to Ontario’s Changing Climate (2011)</vt:lpstr>
      <vt:lpstr>PowerPoint Presentation</vt:lpstr>
      <vt:lpstr>PowerPoint Presentation</vt:lpstr>
      <vt:lpstr>Summary</vt:lpstr>
      <vt:lpstr>Adaptation</vt:lpstr>
      <vt:lpstr>Thank you</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Sector Perspectives on Drought</dc:title>
  <dc:creator>Paul Lehman</dc:creator>
  <cp:lastModifiedBy>Paul Lehman</cp:lastModifiedBy>
  <cp:revision>102</cp:revision>
  <cp:lastPrinted>2017-01-26T22:05:13Z</cp:lastPrinted>
  <dcterms:created xsi:type="dcterms:W3CDTF">2017-01-23T14:31:41Z</dcterms:created>
  <dcterms:modified xsi:type="dcterms:W3CDTF">2024-10-25T19:55:21Z</dcterms:modified>
</cp:coreProperties>
</file>